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Lst>
  <p:notesMasterIdLst>
    <p:notesMasterId r:id="rId22"/>
  </p:notesMasterIdLst>
  <p:sldIdLst>
    <p:sldId id="316" r:id="rId4"/>
    <p:sldId id="313" r:id="rId5"/>
    <p:sldId id="325" r:id="rId6"/>
    <p:sldId id="310" r:id="rId7"/>
    <p:sldId id="312" r:id="rId8"/>
    <p:sldId id="314" r:id="rId9"/>
    <p:sldId id="290" r:id="rId10"/>
    <p:sldId id="291" r:id="rId11"/>
    <p:sldId id="292" r:id="rId12"/>
    <p:sldId id="306" r:id="rId13"/>
    <p:sldId id="308" r:id="rId14"/>
    <p:sldId id="302" r:id="rId15"/>
    <p:sldId id="320" r:id="rId16"/>
    <p:sldId id="303" r:id="rId17"/>
    <p:sldId id="304" r:id="rId18"/>
    <p:sldId id="294" r:id="rId19"/>
    <p:sldId id="305" r:id="rId20"/>
    <p:sldId id="323"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BFFF7"/>
    <a:srgbClr val="8BFFF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29" autoAdjust="0"/>
    <p:restoredTop sz="94660"/>
  </p:normalViewPr>
  <p:slideViewPr>
    <p:cSldViewPr>
      <p:cViewPr>
        <p:scale>
          <a:sx n="118" d="100"/>
          <a:sy n="118" d="100"/>
        </p:scale>
        <p:origin x="-90"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4C263-D335-454C-AD44-F65BE10A95BF}" type="datetimeFigureOut">
              <a:rPr lang="tr-TR" smtClean="0"/>
              <a:pPr/>
              <a:t>11.11.2022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AA44AB-EB27-4907-95AA-E692A48221FC}" type="slidenum">
              <a:rPr lang="tr-TR" smtClean="0"/>
              <a:pPr/>
              <a:t>‹#›</a:t>
            </a:fld>
            <a:endParaRPr lang="tr-TR"/>
          </a:p>
        </p:txBody>
      </p:sp>
    </p:spTree>
    <p:extLst>
      <p:ext uri="{BB962C8B-B14F-4D97-AF65-F5344CB8AC3E}">
        <p14:creationId xmlns:p14="http://schemas.microsoft.com/office/powerpoint/2010/main" xmlns="" val="3921526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p:spPr>
      </p:sp>
      <p:sp>
        <p:nvSpPr>
          <p:cNvPr id="48131" name="Rectangle 3"/>
          <p:cNvSpPr>
            <a:spLocks noGrp="1"/>
          </p:cNvSpPr>
          <p:nvPr>
            <p:ph type="body" idx="1"/>
          </p:nvPr>
        </p:nvSpPr>
        <p:spPr bwMode="auto">
          <a:noFill/>
        </p:spPr>
        <p:txBody>
          <a:bodyPr wrap="square" numCol="1" anchor="t" anchorCtr="0" compatLnSpc="1">
            <a:prstTxWarp prst="textNoShape">
              <a:avLst/>
            </a:prstTxWarp>
          </a:bodyPr>
          <a:lstStyle/>
          <a:p>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FAA44AB-EB27-4907-95AA-E692A48221FC}" type="slidenum">
              <a:rPr lang="tr-TR" smtClean="0"/>
              <a:pPr/>
              <a:t>16</a:t>
            </a:fld>
            <a:endParaRPr lang="tr-TR"/>
          </a:p>
        </p:txBody>
      </p:sp>
    </p:spTree>
    <p:extLst>
      <p:ext uri="{BB962C8B-B14F-4D97-AF65-F5344CB8AC3E}">
        <p14:creationId xmlns:p14="http://schemas.microsoft.com/office/powerpoint/2010/main" xmlns="" val="3100444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tr-TR"/>
              <a:t>Asıl başlık stili için tıklatın</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8" name="Slide Number Placeholder 7"/>
          <p:cNvSpPr>
            <a:spLocks noGrp="1"/>
          </p:cNvSpPr>
          <p:nvPr>
            <p:ph type="sldNum" sz="quarter" idx="11"/>
          </p:nvPr>
        </p:nvSpPr>
        <p:spPr/>
        <p:txBody>
          <a:bodyPr/>
          <a:lstStyle/>
          <a:p>
            <a:fld id="{F302176B-0E47-46AC-8F43-DAB4B8A37D06}" type="slidenum">
              <a:rPr lang="tr-TR" smtClean="0"/>
              <a:pPr/>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ight Triangle 6"/>
          <p:cNvSpPr/>
          <p:nvPr/>
        </p:nvSpPr>
        <p:spPr>
          <a:xfrm>
            <a:off x="2" y="2647949"/>
            <a:ext cx="3571875" cy="4210051"/>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5" name="Freeform 7"/>
          <p:cNvSpPr/>
          <p:nvPr/>
        </p:nvSpPr>
        <p:spPr>
          <a:xfrm>
            <a:off x="-1588" y="-1587"/>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1"/>
          <p:cNvSpPr>
            <a:spLocks noGrp="1"/>
          </p:cNvSpPr>
          <p:nvPr>
            <p:ph type="ctrTitle"/>
          </p:nvPr>
        </p:nvSpPr>
        <p:spPr>
          <a:xfrm rot="19140000">
            <a:off x="817114" y="1730403"/>
            <a:ext cx="5648623" cy="1204307"/>
          </a:xfrm>
        </p:spPr>
        <p:txBody>
          <a:bodyPr bIns="9144" anchor="b"/>
          <a:lstStyle>
            <a:lvl1pPr>
              <a:defRPr sz="3200"/>
            </a:lvl1pPr>
          </a:lstStyle>
          <a:p>
            <a:r>
              <a:rPr lang="tr-TR"/>
              <a:t>Asıl başlık stili için tıklatın</a:t>
            </a:r>
            <a:endParaRPr lang="en-US" dirty="0"/>
          </a:p>
        </p:txBody>
      </p:sp>
      <p:sp>
        <p:nvSpPr>
          <p:cNvPr id="3" name="Subtitle 2"/>
          <p:cNvSpPr>
            <a:spLocks noGrp="1"/>
          </p:cNvSpPr>
          <p:nvPr>
            <p:ph type="subTitle" idx="1"/>
          </p:nvPr>
        </p:nvSpPr>
        <p:spPr>
          <a:xfrm rot="19140000">
            <a:off x="1212279"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tr-TR"/>
              <a:t>Asıl alt başlık stilini düzenlemek için tıklatın</a:t>
            </a:r>
            <a:endParaRPr lang="en-US" dirty="0"/>
          </a:p>
        </p:txBody>
      </p:sp>
      <p:sp>
        <p:nvSpPr>
          <p:cNvPr id="6" name="Date Placeholder 3"/>
          <p:cNvSpPr>
            <a:spLocks noGrp="1"/>
          </p:cNvSpPr>
          <p:nvPr>
            <p:ph type="dt" sz="half" idx="10"/>
          </p:nvPr>
        </p:nvSpPr>
        <p:spPr/>
        <p:txBody>
          <a:bodyPr/>
          <a:lstStyle>
            <a:lvl1pPr>
              <a:defRPr/>
            </a:lvl1pPr>
          </a:lstStyle>
          <a:p>
            <a:pPr>
              <a:defRPr/>
            </a:pPr>
            <a:fld id="{520A433D-6676-4DAB-8230-F4657FA7BB9D}" type="datetime1">
              <a:rPr lang="tr-TR"/>
              <a:pPr>
                <a:defRPr/>
              </a:pPr>
              <a:t>11.11.2022</a:t>
            </a:fld>
            <a:endParaRPr lang="tr-TR"/>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FE34BB99-8845-4C45-93BA-DE0AF37BCD77}" type="slidenum">
              <a:rPr lang="tr-TR" altLang="tr-TR"/>
              <a:pPr>
                <a:defRPr/>
              </a:pPr>
              <a:t>‹#›</a:t>
            </a:fld>
            <a:endParaRPr lang="tr-TR" altLang="tr-TR"/>
          </a:p>
        </p:txBody>
      </p:sp>
    </p:spTree>
    <p:extLst>
      <p:ext uri="{BB962C8B-B14F-4D97-AF65-F5344CB8AC3E}">
        <p14:creationId xmlns:p14="http://schemas.microsoft.com/office/powerpoint/2010/main" xmlns="" val="222082142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561A5422-6C4C-41EF-9E2B-FD1C97646083}" type="datetime1">
              <a:rPr lang="tr-TR"/>
              <a:pPr>
                <a:defRPr/>
              </a:pPr>
              <a:t>11.11.2022</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a:ln/>
        </p:spPr>
        <p:txBody>
          <a:bodyPr/>
          <a:lstStyle>
            <a:lvl1pPr>
              <a:defRPr/>
            </a:lvl1pPr>
          </a:lstStyle>
          <a:p>
            <a:pPr>
              <a:defRPr/>
            </a:pPr>
            <a:fld id="{27DB5839-1561-440A-8B44-9D240BC53CAD}" type="slidenum">
              <a:rPr lang="tr-TR" altLang="tr-TR"/>
              <a:pPr>
                <a:defRPr/>
              </a:pPr>
              <a:t>‹#›</a:t>
            </a:fld>
            <a:endParaRPr lang="tr-TR" altLang="tr-TR"/>
          </a:p>
        </p:txBody>
      </p:sp>
    </p:spTree>
    <p:extLst>
      <p:ext uri="{BB962C8B-B14F-4D97-AF65-F5344CB8AC3E}">
        <p14:creationId xmlns:p14="http://schemas.microsoft.com/office/powerpoint/2010/main" xmlns="" val="3156829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Freeform 7"/>
          <p:cNvSpPr/>
          <p:nvPr/>
        </p:nvSpPr>
        <p:spPr>
          <a:xfrm>
            <a:off x="-1588" y="-1587"/>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5" name="Right Triangle 6"/>
          <p:cNvSpPr/>
          <p:nvPr/>
        </p:nvSpPr>
        <p:spPr>
          <a:xfrm>
            <a:off x="2" y="2647949"/>
            <a:ext cx="3571875" cy="4210051"/>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1"/>
          <p:cNvSpPr>
            <a:spLocks noGrp="1"/>
          </p:cNvSpPr>
          <p:nvPr>
            <p:ph type="title"/>
          </p:nvPr>
        </p:nvSpPr>
        <p:spPr>
          <a:xfrm rot="19140000">
            <a:off x="819399" y="1726738"/>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tr-TR"/>
              <a:t>Asıl başlık stili için tıklatın</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6" name="Date Placeholder 3"/>
          <p:cNvSpPr>
            <a:spLocks noGrp="1"/>
          </p:cNvSpPr>
          <p:nvPr>
            <p:ph type="dt" sz="half" idx="10"/>
          </p:nvPr>
        </p:nvSpPr>
        <p:spPr/>
        <p:txBody>
          <a:bodyPr/>
          <a:lstStyle>
            <a:lvl1pPr>
              <a:defRPr/>
            </a:lvl1pPr>
          </a:lstStyle>
          <a:p>
            <a:pPr>
              <a:defRPr/>
            </a:pPr>
            <a:fld id="{61AB182A-3E92-4E1F-A12F-B639B86F9CDA}" type="datetime1">
              <a:rPr lang="tr-TR"/>
              <a:pPr>
                <a:defRPr/>
              </a:pPr>
              <a:t>11.11.2022</a:t>
            </a:fld>
            <a:endParaRPr lang="tr-TR"/>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0BBD47AF-9C37-4F8D-B787-20A7B9893E53}" type="slidenum">
              <a:rPr lang="tr-TR" altLang="tr-TR"/>
              <a:pPr>
                <a:defRPr/>
              </a:pPr>
              <a:t>‹#›</a:t>
            </a:fld>
            <a:endParaRPr lang="tr-TR" altLang="tr-TR"/>
          </a:p>
        </p:txBody>
      </p:sp>
    </p:spTree>
    <p:extLst>
      <p:ext uri="{BB962C8B-B14F-4D97-AF65-F5344CB8AC3E}">
        <p14:creationId xmlns:p14="http://schemas.microsoft.com/office/powerpoint/2010/main" xmlns="" val="1679862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Title 7"/>
          <p:cNvSpPr>
            <a:spLocks noGrp="1"/>
          </p:cNvSpPr>
          <p:nvPr>
            <p:ph type="title"/>
          </p:nvPr>
        </p:nvSpPr>
        <p:spPr/>
        <p:txBody>
          <a:bodyPr/>
          <a:lstStyle/>
          <a:p>
            <a:r>
              <a:rPr lang="tr-TR"/>
              <a:t>Asıl başlık stili için tıklatın</a:t>
            </a:r>
            <a:endParaRPr lang="en-US"/>
          </a:p>
        </p:txBody>
      </p:sp>
      <p:sp>
        <p:nvSpPr>
          <p:cNvPr id="5" name="Date Placeholder 3"/>
          <p:cNvSpPr>
            <a:spLocks noGrp="1"/>
          </p:cNvSpPr>
          <p:nvPr>
            <p:ph type="dt" sz="half" idx="10"/>
          </p:nvPr>
        </p:nvSpPr>
        <p:spPr/>
        <p:txBody>
          <a:bodyPr/>
          <a:lstStyle>
            <a:lvl1pPr>
              <a:defRPr/>
            </a:lvl1pPr>
          </a:lstStyle>
          <a:p>
            <a:pPr>
              <a:defRPr/>
            </a:pPr>
            <a:fld id="{322ED588-AF1C-4272-973D-656E5CBF41C6}" type="datetime1">
              <a:rPr lang="tr-TR"/>
              <a:pPr>
                <a:defRPr/>
              </a:pPr>
              <a:t>11.11.2022</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a:ln/>
        </p:spPr>
        <p:txBody>
          <a:bodyPr/>
          <a:lstStyle>
            <a:lvl1pPr>
              <a:defRPr/>
            </a:lvl1pPr>
          </a:lstStyle>
          <a:p>
            <a:pPr>
              <a:defRPr/>
            </a:pPr>
            <a:fld id="{C57CA663-7B63-4630-B07B-18C7DD407381}" type="slidenum">
              <a:rPr lang="tr-TR" altLang="tr-TR"/>
              <a:pPr>
                <a:defRPr/>
              </a:pPr>
              <a:t>‹#›</a:t>
            </a:fld>
            <a:endParaRPr lang="tr-TR" altLang="tr-TR"/>
          </a:p>
        </p:txBody>
      </p:sp>
    </p:spTree>
    <p:extLst>
      <p:ext uri="{BB962C8B-B14F-4D97-AF65-F5344CB8AC3E}">
        <p14:creationId xmlns:p14="http://schemas.microsoft.com/office/powerpoint/2010/main" xmlns="" val="1818123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D6ED6C1B-6835-42DE-AAC3-6E24B85D285F}" type="datetime1">
              <a:rPr lang="tr-TR"/>
              <a:pPr>
                <a:defRPr/>
              </a:pPr>
              <a:t>11.11.2022</a:t>
            </a:fld>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a:ln/>
        </p:spPr>
        <p:txBody>
          <a:bodyPr/>
          <a:lstStyle>
            <a:lvl1pPr>
              <a:defRPr/>
            </a:lvl1pPr>
          </a:lstStyle>
          <a:p>
            <a:pPr>
              <a:defRPr/>
            </a:pPr>
            <a:fld id="{2C48AF4A-4F22-4DBE-B9FC-BEE695FD9A2F}" type="slidenum">
              <a:rPr lang="tr-TR" altLang="tr-TR"/>
              <a:pPr>
                <a:defRPr/>
              </a:pPr>
              <a:t>‹#›</a:t>
            </a:fld>
            <a:endParaRPr lang="tr-TR" altLang="tr-TR"/>
          </a:p>
        </p:txBody>
      </p:sp>
    </p:spTree>
    <p:extLst>
      <p:ext uri="{BB962C8B-B14F-4D97-AF65-F5344CB8AC3E}">
        <p14:creationId xmlns:p14="http://schemas.microsoft.com/office/powerpoint/2010/main" xmlns="" val="4021841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3"/>
          <p:cNvSpPr>
            <a:spLocks noGrp="1"/>
          </p:cNvSpPr>
          <p:nvPr>
            <p:ph type="dt" sz="half" idx="10"/>
          </p:nvPr>
        </p:nvSpPr>
        <p:spPr/>
        <p:txBody>
          <a:bodyPr/>
          <a:lstStyle>
            <a:lvl1pPr>
              <a:defRPr/>
            </a:lvl1pPr>
          </a:lstStyle>
          <a:p>
            <a:pPr>
              <a:defRPr/>
            </a:pPr>
            <a:fld id="{97F6187D-6E55-4C24-9D4A-4D9BE052A60B}" type="datetime1">
              <a:rPr lang="tr-TR"/>
              <a:pPr>
                <a:defRPr/>
              </a:pPr>
              <a:t>11.11.2022</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a:ln/>
        </p:spPr>
        <p:txBody>
          <a:bodyPr/>
          <a:lstStyle>
            <a:lvl1pPr>
              <a:defRPr/>
            </a:lvl1pPr>
          </a:lstStyle>
          <a:p>
            <a:pPr>
              <a:defRPr/>
            </a:pPr>
            <a:fld id="{60088351-E8B9-4FAD-A2F9-70BAC3F1B9C2}" type="slidenum">
              <a:rPr lang="tr-TR" altLang="tr-TR"/>
              <a:pPr>
                <a:defRPr/>
              </a:pPr>
              <a:t>‹#›</a:t>
            </a:fld>
            <a:endParaRPr lang="tr-TR" altLang="tr-TR"/>
          </a:p>
        </p:txBody>
      </p:sp>
    </p:spTree>
    <p:extLst>
      <p:ext uri="{BB962C8B-B14F-4D97-AF65-F5344CB8AC3E}">
        <p14:creationId xmlns:p14="http://schemas.microsoft.com/office/powerpoint/2010/main" xmlns="" val="29067468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F899FB4-682C-41E6-8591-870738E76BFE}" type="datetime1">
              <a:rPr lang="tr-TR"/>
              <a:pPr>
                <a:defRPr/>
              </a:pPr>
              <a:t>11.11.2022</a:t>
            </a:fld>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Slide Number Placeholder 5"/>
          <p:cNvSpPr>
            <a:spLocks noGrp="1"/>
          </p:cNvSpPr>
          <p:nvPr>
            <p:ph type="sldNum" sz="quarter" idx="12"/>
          </p:nvPr>
        </p:nvSpPr>
        <p:spPr>
          <a:ln/>
        </p:spPr>
        <p:txBody>
          <a:bodyPr/>
          <a:lstStyle>
            <a:lvl1pPr>
              <a:defRPr/>
            </a:lvl1pPr>
          </a:lstStyle>
          <a:p>
            <a:pPr>
              <a:defRPr/>
            </a:pPr>
            <a:fld id="{A5F33C78-D3D9-4B77-B026-A9F25959FA6D}" type="slidenum">
              <a:rPr lang="tr-TR" altLang="tr-TR"/>
              <a:pPr>
                <a:defRPr/>
              </a:pPr>
              <a:t>‹#›</a:t>
            </a:fld>
            <a:endParaRPr lang="tr-TR" altLang="tr-TR"/>
          </a:p>
        </p:txBody>
      </p:sp>
    </p:spTree>
    <p:extLst>
      <p:ext uri="{BB962C8B-B14F-4D97-AF65-F5344CB8AC3E}">
        <p14:creationId xmlns:p14="http://schemas.microsoft.com/office/powerpoint/2010/main" xmlns="" val="4135409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5" name="Right Triangle 16"/>
          <p:cNvSpPr/>
          <p:nvPr/>
        </p:nvSpPr>
        <p:spPr>
          <a:xfrm>
            <a:off x="2" y="2647949"/>
            <a:ext cx="3571875" cy="4210051"/>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17"/>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1"/>
          <p:cNvSpPr>
            <a:spLocks noGrp="1"/>
          </p:cNvSpPr>
          <p:nvPr>
            <p:ph type="title"/>
          </p:nvPr>
        </p:nvSpPr>
        <p:spPr>
          <a:xfrm rot="19140000">
            <a:off x="784930" y="1576104"/>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tr-TR"/>
              <a:t>Asıl başlık stili için tıklatın</a:t>
            </a:r>
            <a:endParaRPr lang="en-US" dirty="0"/>
          </a:p>
        </p:txBody>
      </p:sp>
      <p:sp>
        <p:nvSpPr>
          <p:cNvPr id="3" name="Content Placeholder 2"/>
          <p:cNvSpPr>
            <a:spLocks noGrp="1"/>
          </p:cNvSpPr>
          <p:nvPr>
            <p:ph idx="1"/>
          </p:nvPr>
        </p:nvSpPr>
        <p:spPr>
          <a:xfrm>
            <a:off x="4749554" y="2618913"/>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rot="19140000">
            <a:off x="1297954" y="2253385"/>
            <a:ext cx="5794760" cy="623315"/>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7" name="Date Placeholder 4"/>
          <p:cNvSpPr>
            <a:spLocks noGrp="1"/>
          </p:cNvSpPr>
          <p:nvPr>
            <p:ph type="dt" sz="half" idx="10"/>
          </p:nvPr>
        </p:nvSpPr>
        <p:spPr/>
        <p:txBody>
          <a:bodyPr/>
          <a:lstStyle>
            <a:lvl1pPr>
              <a:defRPr/>
            </a:lvl1pPr>
          </a:lstStyle>
          <a:p>
            <a:pPr>
              <a:defRPr/>
            </a:pPr>
            <a:fld id="{D8E653FA-5A31-4B02-BC65-EFAD8E16BEF0}" type="datetime1">
              <a:rPr lang="tr-TR"/>
              <a:pPr>
                <a:defRPr/>
              </a:pPr>
              <a:t>11.11.2022</a:t>
            </a:fld>
            <a:endParaRPr lang="tr-TR"/>
          </a:p>
        </p:txBody>
      </p:sp>
      <p:sp>
        <p:nvSpPr>
          <p:cNvPr id="8" name="Footer Placeholder 5"/>
          <p:cNvSpPr>
            <a:spLocks noGrp="1"/>
          </p:cNvSpPr>
          <p:nvPr>
            <p:ph type="ftr" sz="quarter" idx="11"/>
          </p:nvPr>
        </p:nvSpPr>
        <p:spPr/>
        <p:txBody>
          <a:bodyPr/>
          <a:lstStyle>
            <a:lvl1pPr>
              <a:defRPr>
                <a:solidFill>
                  <a:schemeClr val="tx2"/>
                </a:solidFill>
              </a:defRPr>
            </a:lvl1pPr>
          </a:lstStyle>
          <a:p>
            <a:pPr>
              <a:defRPr/>
            </a:pPr>
            <a:endParaRPr lang="tr-TR">
              <a:solidFill>
                <a:srgbClr val="676A55"/>
              </a:solidFill>
            </a:endParaRPr>
          </a:p>
        </p:txBody>
      </p:sp>
      <p:sp>
        <p:nvSpPr>
          <p:cNvPr id="9"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3D79D231-EF04-4A90-A4AF-6FA73FBDF3EC}" type="slidenum">
              <a:rPr lang="tr-TR" altLang="tr-TR">
                <a:solidFill>
                  <a:srgbClr val="676A55"/>
                </a:solidFill>
              </a:rPr>
              <a:pPr>
                <a:defRPr/>
              </a:pPr>
              <a:t>‹#›</a:t>
            </a:fld>
            <a:endParaRPr lang="tr-TR" altLang="tr-TR">
              <a:solidFill>
                <a:srgbClr val="676A55"/>
              </a:solidFill>
            </a:endParaRPr>
          </a:p>
        </p:txBody>
      </p:sp>
    </p:spTree>
    <p:extLst>
      <p:ext uri="{BB962C8B-B14F-4D97-AF65-F5344CB8AC3E}">
        <p14:creationId xmlns:p14="http://schemas.microsoft.com/office/powerpoint/2010/main" xmlns="" val="4192119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5" name="Right Triangle 8"/>
          <p:cNvSpPr/>
          <p:nvPr/>
        </p:nvSpPr>
        <p:spPr>
          <a:xfrm>
            <a:off x="2" y="2647949"/>
            <a:ext cx="3571875" cy="4210051"/>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Freeform 9"/>
          <p:cNvSpPr/>
          <p:nvPr/>
        </p:nvSpPr>
        <p:spPr>
          <a:xfrm>
            <a:off x="2" y="5048250"/>
            <a:ext cx="3571875" cy="1809751"/>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11" name="Picture Placeholder 10"/>
          <p:cNvSpPr>
            <a:spLocks noGrp="1"/>
          </p:cNvSpPr>
          <p:nvPr>
            <p:ph type="pic" sz="quarter" idx="14"/>
          </p:nvPr>
        </p:nvSpPr>
        <p:spPr>
          <a:xfrm>
            <a:off x="2028827"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tr-TR" noProof="0"/>
              <a:t>Resim eklemek için simgeyi tıklatın</a:t>
            </a:r>
            <a:endParaRPr lang="en-US" noProof="0" dirty="0"/>
          </a:p>
        </p:txBody>
      </p:sp>
      <p:sp>
        <p:nvSpPr>
          <p:cNvPr id="2" name="Title 1"/>
          <p:cNvSpPr>
            <a:spLocks noGrp="1"/>
          </p:cNvSpPr>
          <p:nvPr>
            <p:ph type="title"/>
          </p:nvPr>
        </p:nvSpPr>
        <p:spPr>
          <a:xfrm rot="19140000">
            <a:off x="671197" y="1717502"/>
            <a:ext cx="5486400" cy="867444"/>
          </a:xfrm>
        </p:spPr>
        <p:txBody>
          <a:bodyPr anchor="b"/>
          <a:lstStyle>
            <a:lvl1pPr algn="l">
              <a:defRPr sz="2800" b="0">
                <a:latin typeface="+mj-lt"/>
              </a:defRPr>
            </a:lvl1pPr>
          </a:lstStyle>
          <a:p>
            <a:r>
              <a:rPr lang="tr-TR"/>
              <a:t>Asıl başlık stili için tıklatın</a:t>
            </a:r>
            <a:endParaRPr lang="en-US" dirty="0"/>
          </a:p>
        </p:txBody>
      </p:sp>
      <p:sp>
        <p:nvSpPr>
          <p:cNvPr id="4" name="Text Placeholder 3"/>
          <p:cNvSpPr>
            <a:spLocks noGrp="1"/>
          </p:cNvSpPr>
          <p:nvPr>
            <p:ph type="body" sz="half" idx="2"/>
          </p:nvPr>
        </p:nvSpPr>
        <p:spPr>
          <a:xfrm rot="19140000">
            <a:off x="1143481"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7" name="Date Placeholder 4"/>
          <p:cNvSpPr>
            <a:spLocks noGrp="1"/>
          </p:cNvSpPr>
          <p:nvPr>
            <p:ph type="dt" sz="half" idx="15"/>
          </p:nvPr>
        </p:nvSpPr>
        <p:spPr/>
        <p:txBody>
          <a:bodyPr/>
          <a:lstStyle>
            <a:lvl1pPr>
              <a:defRPr/>
            </a:lvl1pPr>
          </a:lstStyle>
          <a:p>
            <a:pPr>
              <a:defRPr/>
            </a:pPr>
            <a:fld id="{25A3D661-0479-4BE7-988D-FDEDD49670AA}" type="datetime1">
              <a:rPr lang="tr-TR"/>
              <a:pPr>
                <a:defRPr/>
              </a:pPr>
              <a:t>11.11.2022</a:t>
            </a:fld>
            <a:endParaRPr lang="tr-TR"/>
          </a:p>
        </p:txBody>
      </p:sp>
      <p:sp>
        <p:nvSpPr>
          <p:cNvPr id="8" name="Footer Placeholder 5"/>
          <p:cNvSpPr>
            <a:spLocks noGrp="1"/>
          </p:cNvSpPr>
          <p:nvPr>
            <p:ph type="ftr" sz="quarter" idx="16"/>
          </p:nvPr>
        </p:nvSpPr>
        <p:spPr/>
        <p:txBody>
          <a:bodyPr/>
          <a:lstStyle>
            <a:lvl1pPr>
              <a:defRPr/>
            </a:lvl1pPr>
          </a:lstStyle>
          <a:p>
            <a:pPr>
              <a:defRPr/>
            </a:pPr>
            <a:endParaRPr lang="tr-TR"/>
          </a:p>
        </p:txBody>
      </p:sp>
      <p:sp>
        <p:nvSpPr>
          <p:cNvPr id="9" name="Slide Number Placeholder 6"/>
          <p:cNvSpPr>
            <a:spLocks noGrp="1"/>
          </p:cNvSpPr>
          <p:nvPr>
            <p:ph type="sldNum" sz="quarter" idx="17"/>
          </p:nvPr>
        </p:nvSpPr>
        <p:spPr/>
        <p:txBody>
          <a:bodyPr/>
          <a:lstStyle>
            <a:lvl1pPr>
              <a:defRPr/>
            </a:lvl1pPr>
          </a:lstStyle>
          <a:p>
            <a:pPr>
              <a:defRPr/>
            </a:pPr>
            <a:fld id="{14CBE735-E976-421F-83EE-E0EC2B5949C0}" type="slidenum">
              <a:rPr lang="tr-TR" altLang="tr-TR"/>
              <a:pPr>
                <a:defRPr/>
              </a:pPr>
              <a:t>‹#›</a:t>
            </a:fld>
            <a:endParaRPr lang="tr-TR" altLang="tr-TR"/>
          </a:p>
        </p:txBody>
      </p:sp>
    </p:spTree>
    <p:extLst>
      <p:ext uri="{BB962C8B-B14F-4D97-AF65-F5344CB8AC3E}">
        <p14:creationId xmlns:p14="http://schemas.microsoft.com/office/powerpoint/2010/main" xmlns="" val="40984520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lvl1pPr>
              <a:defRPr/>
            </a:lvl1pPr>
          </a:lstStyle>
          <a:p>
            <a:pPr>
              <a:defRPr/>
            </a:pPr>
            <a:fld id="{AA0AEEF5-AAE5-47E8-A771-7B22B9D93F15}" type="datetime1">
              <a:rPr lang="tr-TR"/>
              <a:pPr>
                <a:defRPr/>
              </a:pPr>
              <a:t>11.11.2022</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a:ln/>
        </p:spPr>
        <p:txBody>
          <a:bodyPr/>
          <a:lstStyle>
            <a:lvl1pPr>
              <a:defRPr/>
            </a:lvl1pPr>
          </a:lstStyle>
          <a:p>
            <a:pPr>
              <a:defRPr/>
            </a:pPr>
            <a:fld id="{006E052B-7BC0-4837-8FBF-E19391A2C61D}" type="slidenum">
              <a:rPr lang="tr-TR" altLang="tr-TR"/>
              <a:pPr>
                <a:defRPr/>
              </a:pPr>
              <a:t>‹#›</a:t>
            </a:fld>
            <a:endParaRPr lang="tr-TR" altLang="tr-TR"/>
          </a:p>
        </p:txBody>
      </p:sp>
    </p:spTree>
    <p:extLst>
      <p:ext uri="{BB962C8B-B14F-4D97-AF65-F5344CB8AC3E}">
        <p14:creationId xmlns:p14="http://schemas.microsoft.com/office/powerpoint/2010/main" xmlns="" val="1739128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3"/>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9"/>
            <a:ext cx="6019800" cy="467836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lvl1pPr>
              <a:defRPr/>
            </a:lvl1pPr>
          </a:lstStyle>
          <a:p>
            <a:pPr>
              <a:defRPr/>
            </a:pPr>
            <a:fld id="{FDFDD46F-95DD-4953-BED1-05FCC871580E}" type="datetime1">
              <a:rPr lang="tr-TR"/>
              <a:pPr>
                <a:defRPr/>
              </a:pPr>
              <a:t>11.11.2022</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a:ln/>
        </p:spPr>
        <p:txBody>
          <a:bodyPr/>
          <a:lstStyle>
            <a:lvl1pPr>
              <a:defRPr/>
            </a:lvl1pPr>
          </a:lstStyle>
          <a:p>
            <a:pPr>
              <a:defRPr/>
            </a:pPr>
            <a:fld id="{CF67F37C-54CE-4969-A5B2-37D37F9DAFD4}" type="slidenum">
              <a:rPr lang="tr-TR" altLang="tr-TR"/>
              <a:pPr>
                <a:defRPr/>
              </a:pPr>
              <a:t>‹#›</a:t>
            </a:fld>
            <a:endParaRPr lang="tr-TR" altLang="tr-TR"/>
          </a:p>
        </p:txBody>
      </p:sp>
    </p:spTree>
    <p:extLst>
      <p:ext uri="{BB962C8B-B14F-4D97-AF65-F5344CB8AC3E}">
        <p14:creationId xmlns:p14="http://schemas.microsoft.com/office/powerpoint/2010/main" xmlns="" val="1232326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Başlık Slaydı">
    <p:spTree>
      <p:nvGrpSpPr>
        <p:cNvPr id="1" name=""/>
        <p:cNvGrpSpPr/>
        <p:nvPr/>
      </p:nvGrpSpPr>
      <p:grpSpPr>
        <a:xfrm>
          <a:off x="0" y="0"/>
          <a:ext cx="0" cy="0"/>
          <a:chOff x="0" y="0"/>
          <a:chExt cx="0" cy="0"/>
        </a:xfrm>
      </p:grpSpPr>
      <p:pic>
        <p:nvPicPr>
          <p:cNvPr id="3" name="6 Resim" descr="powerpoint1.jpg"/>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1 Başlık"/>
          <p:cNvSpPr>
            <a:spLocks noGrp="1"/>
          </p:cNvSpPr>
          <p:nvPr>
            <p:ph type="ctrTitle"/>
          </p:nvPr>
        </p:nvSpPr>
        <p:spPr>
          <a:xfrm>
            <a:off x="5652120" y="3573016"/>
            <a:ext cx="3491880" cy="1584176"/>
          </a:xfrm>
        </p:spPr>
        <p:txBody>
          <a:bodyPr>
            <a:normAutofit/>
          </a:bodyPr>
          <a:lstStyle>
            <a:lvl1pPr>
              <a:defRPr sz="3600"/>
            </a:lvl1pPr>
          </a:lstStyle>
          <a:p>
            <a:r>
              <a:rPr lang="tr-TR" dirty="0"/>
              <a:t>Asıl başlık stili için tıklatın</a:t>
            </a:r>
          </a:p>
        </p:txBody>
      </p:sp>
      <p:sp>
        <p:nvSpPr>
          <p:cNvPr id="4" name="3 Veri Yer Tutucusu"/>
          <p:cNvSpPr>
            <a:spLocks noGrp="1"/>
          </p:cNvSpPr>
          <p:nvPr>
            <p:ph type="dt" sz="half" idx="10"/>
          </p:nvPr>
        </p:nvSpPr>
        <p:spPr/>
        <p:txBody>
          <a:bodyPr/>
          <a:lstStyle>
            <a:lvl1pPr>
              <a:defRPr/>
            </a:lvl1pPr>
          </a:lstStyle>
          <a:p>
            <a:pPr>
              <a:defRPr/>
            </a:pPr>
            <a:fld id="{6CCE98AD-7086-4040-844E-7A505B9272BB}" type="datetime1">
              <a:rPr lang="tr-TR"/>
              <a:pPr>
                <a:defRPr/>
              </a:pPr>
              <a:t>11.11.2022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7DC59E4-02D7-4F4D-9B99-C84D92D9C7D8}" type="slidenum">
              <a:rPr lang="tr-TR" altLang="tr-TR"/>
              <a:pPr>
                <a:defRPr/>
              </a:pPr>
              <a:t>‹#›</a:t>
            </a:fld>
            <a:endParaRPr lang="tr-TR" altLang="tr-TR"/>
          </a:p>
        </p:txBody>
      </p:sp>
    </p:spTree>
    <p:extLst>
      <p:ext uri="{BB962C8B-B14F-4D97-AF65-F5344CB8AC3E}">
        <p14:creationId xmlns:p14="http://schemas.microsoft.com/office/powerpoint/2010/main" xmlns="" val="1167747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tr-TR"/>
              <a:t>Asıl başlık stili için tıklatın</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8" name="Slide Number Placeholder 7"/>
          <p:cNvSpPr>
            <a:spLocks noGrp="1"/>
          </p:cNvSpPr>
          <p:nvPr>
            <p:ph type="sldNum" sz="quarter" idx="11"/>
          </p:nvPr>
        </p:nvSpPr>
        <p:spPr/>
        <p:txBody>
          <a:bodyPr/>
          <a:lstStyle/>
          <a:p>
            <a:fld id="{F302176B-0E47-46AC-8F43-DAB4B8A37D06}" type="slidenum">
              <a:rPr lang="tr-TR" smtClean="0">
                <a:solidFill>
                  <a:prstClr val="white"/>
                </a:solidFill>
              </a:rPr>
              <a:pPr/>
              <a:t>‹#›</a:t>
            </a:fld>
            <a:endParaRPr lang="tr-TR">
              <a:solidFill>
                <a:prstClr val="white"/>
              </a:solidFill>
            </a:endParaRPr>
          </a:p>
        </p:txBody>
      </p:sp>
      <p:sp>
        <p:nvSpPr>
          <p:cNvPr id="9" name="Footer Placeholder 8"/>
          <p:cNvSpPr>
            <a:spLocks noGrp="1"/>
          </p:cNvSpPr>
          <p:nvPr>
            <p:ph type="ftr" sz="quarter" idx="12"/>
          </p:nvPr>
        </p:nvSpPr>
        <p:spPr/>
        <p:txBody>
          <a:bodyPr/>
          <a:lstStyle/>
          <a:p>
            <a:endParaRPr lang="tr-TR">
              <a:solidFill>
                <a:prstClr val="white"/>
              </a:solidFill>
            </a:endParaRPr>
          </a:p>
        </p:txBody>
      </p:sp>
    </p:spTree>
    <p:extLst>
      <p:ext uri="{BB962C8B-B14F-4D97-AF65-F5344CB8AC3E}">
        <p14:creationId xmlns:p14="http://schemas.microsoft.com/office/powerpoint/2010/main" xmlns="" val="26917227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5" name="Footer Placeholder 4"/>
          <p:cNvSpPr>
            <a:spLocks noGrp="1"/>
          </p:cNvSpPr>
          <p:nvPr>
            <p:ph type="ftr" sz="quarter" idx="11"/>
          </p:nvPr>
        </p:nvSpPr>
        <p:spPr/>
        <p:txBody>
          <a:bodyPr/>
          <a:lstStyle/>
          <a:p>
            <a:endParaRPr lang="tr-TR">
              <a:solidFill>
                <a:prstClr val="white"/>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xmlns="" val="12268989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5" name="Footer Placeholder 4"/>
          <p:cNvSpPr>
            <a:spLocks noGrp="1"/>
          </p:cNvSpPr>
          <p:nvPr>
            <p:ph type="ftr" sz="quarter" idx="11"/>
          </p:nvPr>
        </p:nvSpPr>
        <p:spPr/>
        <p:txBody>
          <a:bodyPr/>
          <a:lstStyle/>
          <a:p>
            <a:endParaRPr lang="tr-TR">
              <a:solidFill>
                <a:prstClr val="white"/>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xmlns="" val="1852237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6" name="Footer Placeholder 5"/>
          <p:cNvSpPr>
            <a:spLocks noGrp="1"/>
          </p:cNvSpPr>
          <p:nvPr>
            <p:ph type="ftr" sz="quarter" idx="11"/>
          </p:nvPr>
        </p:nvSpPr>
        <p:spPr/>
        <p:txBody>
          <a:bodyPr/>
          <a:lstStyle/>
          <a:p>
            <a:endParaRPr lang="tr-TR">
              <a:solidFill>
                <a:prstClr val="white"/>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
        <p:nvSpPr>
          <p:cNvPr id="9" name="Title 8"/>
          <p:cNvSpPr>
            <a:spLocks noGrp="1"/>
          </p:cNvSpPr>
          <p:nvPr>
            <p:ph type="title"/>
          </p:nvPr>
        </p:nvSpPr>
        <p:spPr>
          <a:xfrm>
            <a:off x="914400" y="1544715"/>
            <a:ext cx="7315200" cy="1154097"/>
          </a:xfrm>
        </p:spPr>
        <p:txBody>
          <a:bodyPr/>
          <a:lstStyle/>
          <a:p>
            <a:r>
              <a:rPr lang="tr-TR"/>
              <a:t>Asıl başlık stili için tıklatın</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xmlns="" val="25867386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8" name="Footer Placeholder 7"/>
          <p:cNvSpPr>
            <a:spLocks noGrp="1"/>
          </p:cNvSpPr>
          <p:nvPr>
            <p:ph type="ftr" sz="quarter" idx="11"/>
          </p:nvPr>
        </p:nvSpPr>
        <p:spPr/>
        <p:txBody>
          <a:bodyPr/>
          <a:lstStyle/>
          <a:p>
            <a:endParaRPr lang="tr-TR">
              <a:solidFill>
                <a:prstClr val="white"/>
              </a:solidFill>
            </a:endParaRPr>
          </a:p>
        </p:txBody>
      </p:sp>
      <p:sp>
        <p:nvSpPr>
          <p:cNvPr id="9" name="Slide Number Placeholder 8"/>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
        <p:nvSpPr>
          <p:cNvPr id="10" name="Title 9"/>
          <p:cNvSpPr>
            <a:spLocks noGrp="1"/>
          </p:cNvSpPr>
          <p:nvPr>
            <p:ph type="title"/>
          </p:nvPr>
        </p:nvSpPr>
        <p:spPr>
          <a:xfrm>
            <a:off x="914400" y="1544715"/>
            <a:ext cx="7315200" cy="1154097"/>
          </a:xfrm>
        </p:spPr>
        <p:txBody>
          <a:bodyPr/>
          <a:lstStyle/>
          <a:p>
            <a:r>
              <a:rPr lang="tr-TR"/>
              <a:t>Asıl başlık stili için tıklatın</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extLst>
      <p:ext uri="{BB962C8B-B14F-4D97-AF65-F5344CB8AC3E}">
        <p14:creationId xmlns:p14="http://schemas.microsoft.com/office/powerpoint/2010/main" xmlns="" val="2265319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4" name="Footer Placeholder 3"/>
          <p:cNvSpPr>
            <a:spLocks noGrp="1"/>
          </p:cNvSpPr>
          <p:nvPr>
            <p:ph type="ftr" sz="quarter" idx="11"/>
          </p:nvPr>
        </p:nvSpPr>
        <p:spPr/>
        <p:txBody>
          <a:bodyPr/>
          <a:lstStyle/>
          <a:p>
            <a:endParaRPr lang="tr-TR">
              <a:solidFill>
                <a:prstClr val="white"/>
              </a:solidFill>
            </a:endParaRPr>
          </a:p>
        </p:txBody>
      </p:sp>
      <p:sp>
        <p:nvSpPr>
          <p:cNvPr id="5" name="Slide Number Placeholder 4"/>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xmlns="" val="2793429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3" name="Footer Placeholder 2"/>
          <p:cNvSpPr>
            <a:spLocks noGrp="1"/>
          </p:cNvSpPr>
          <p:nvPr>
            <p:ph type="ftr" sz="quarter" idx="11"/>
          </p:nvPr>
        </p:nvSpPr>
        <p:spPr/>
        <p:txBody>
          <a:bodyPr/>
          <a:lstStyle/>
          <a:p>
            <a:endParaRPr lang="tr-TR">
              <a:solidFill>
                <a:prstClr val="white"/>
              </a:solidFill>
            </a:endParaRPr>
          </a:p>
        </p:txBody>
      </p:sp>
      <p:sp>
        <p:nvSpPr>
          <p:cNvPr id="4" name="Slide Number Placeholder 3"/>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xmlns="" val="8130371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tr-TR"/>
              <a:t>Asıl başlık stili için tıklatın</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6" name="Footer Placeholder 5"/>
          <p:cNvSpPr>
            <a:spLocks noGrp="1"/>
          </p:cNvSpPr>
          <p:nvPr>
            <p:ph type="ftr" sz="quarter" idx="11"/>
          </p:nvPr>
        </p:nvSpPr>
        <p:spPr/>
        <p:txBody>
          <a:bodyPr/>
          <a:lstStyle/>
          <a:p>
            <a:endParaRPr lang="tr-TR">
              <a:solidFill>
                <a:prstClr val="white"/>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xmlns="" val="36221198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tr-TR"/>
              <a:t>Asıl başlık stili için tıklatın</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6" name="Footer Placeholder 5"/>
          <p:cNvSpPr>
            <a:spLocks noGrp="1"/>
          </p:cNvSpPr>
          <p:nvPr>
            <p:ph type="ftr" sz="quarter" idx="11"/>
          </p:nvPr>
        </p:nvSpPr>
        <p:spPr/>
        <p:txBody>
          <a:bodyPr/>
          <a:lstStyle/>
          <a:p>
            <a:endParaRPr lang="tr-TR">
              <a:solidFill>
                <a:prstClr val="white"/>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xmlns="" val="20622605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5" name="Footer Placeholder 4"/>
          <p:cNvSpPr>
            <a:spLocks noGrp="1"/>
          </p:cNvSpPr>
          <p:nvPr>
            <p:ph type="ftr" sz="quarter" idx="11"/>
          </p:nvPr>
        </p:nvSpPr>
        <p:spPr/>
        <p:txBody>
          <a:bodyPr/>
          <a:lstStyle/>
          <a:p>
            <a:endParaRPr lang="tr-TR">
              <a:solidFill>
                <a:prstClr val="white"/>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xmlns="" val="13401142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5" name="Footer Placeholder 4"/>
          <p:cNvSpPr>
            <a:spLocks noGrp="1"/>
          </p:cNvSpPr>
          <p:nvPr>
            <p:ph type="ftr" sz="quarter" idx="11"/>
          </p:nvPr>
        </p:nvSpPr>
        <p:spPr/>
        <p:txBody>
          <a:bodyPr/>
          <a:lstStyle/>
          <a:p>
            <a:endParaRPr lang="tr-TR">
              <a:solidFill>
                <a:prstClr val="white"/>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xmlns="" val="1696431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9" name="Title 8"/>
          <p:cNvSpPr>
            <a:spLocks noGrp="1"/>
          </p:cNvSpPr>
          <p:nvPr>
            <p:ph type="title"/>
          </p:nvPr>
        </p:nvSpPr>
        <p:spPr>
          <a:xfrm>
            <a:off x="914400" y="1544715"/>
            <a:ext cx="7315200" cy="1154097"/>
          </a:xfrm>
        </p:spPr>
        <p:txBody>
          <a:bodyPr/>
          <a:lstStyle/>
          <a:p>
            <a:r>
              <a:rPr lang="tr-TR"/>
              <a:t>Asıl başlık stili için tıklatın</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
        <p:nvSpPr>
          <p:cNvPr id="10" name="Title 9"/>
          <p:cNvSpPr>
            <a:spLocks noGrp="1"/>
          </p:cNvSpPr>
          <p:nvPr>
            <p:ph type="title"/>
          </p:nvPr>
        </p:nvSpPr>
        <p:spPr>
          <a:xfrm>
            <a:off x="914400" y="1544715"/>
            <a:ext cx="7315200" cy="1154097"/>
          </a:xfrm>
        </p:spPr>
        <p:txBody>
          <a:bodyPr/>
          <a:lstStyle/>
          <a:p>
            <a:r>
              <a:rPr lang="tr-TR"/>
              <a:t>Asıl başlık stili için tıklatın</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tr-TR"/>
              <a:t>Asıl başlık stili için tıklatın</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tr-TR"/>
              <a:t>Asıl başlık stili için tıklatın</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11.11.2022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A23720DD-5B6D-40BF-8493-A6B52D484E6B}" type="datetimeFigureOut">
              <a:rPr lang="tr-TR" smtClean="0"/>
              <a:pPr/>
              <a:t>11.11.2022</a:t>
            </a:fld>
            <a:endParaRPr lang="tr-T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F302176B-0E47-46AC-8F43-DAB4B8A37D06}" type="slidenum">
              <a:rPr lang="tr-TR" smtClean="0"/>
              <a:pPr/>
              <a:t>‹#›</a:t>
            </a:fld>
            <a:endParaRPr lang="tr-T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a:xfrm>
            <a:off x="-3175" y="5051426"/>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Freeform 7"/>
          <p:cNvSpPr/>
          <p:nvPr/>
        </p:nvSpPr>
        <p:spPr>
          <a:xfrm>
            <a:off x="-1588" y="5051426"/>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Placeholder 1"/>
          <p:cNvSpPr>
            <a:spLocks noGrp="1"/>
          </p:cNvSpPr>
          <p:nvPr>
            <p:ph type="title"/>
          </p:nvPr>
        </p:nvSpPr>
        <p:spPr>
          <a:xfrm>
            <a:off x="822327" y="365125"/>
            <a:ext cx="7521575" cy="549275"/>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1029" name="Text Placeholder 2"/>
          <p:cNvSpPr>
            <a:spLocks noGrp="1"/>
          </p:cNvSpPr>
          <p:nvPr>
            <p:ph type="body" idx="1"/>
          </p:nvPr>
        </p:nvSpPr>
        <p:spPr bwMode="auto">
          <a:xfrm>
            <a:off x="822327" y="1100139"/>
            <a:ext cx="7521575" cy="3579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rot="19140000">
            <a:off x="201613" y="5870576"/>
            <a:ext cx="2176462" cy="201613"/>
          </a:xfrm>
          <a:prstGeom prst="rect">
            <a:avLst/>
          </a:prstGeom>
        </p:spPr>
        <p:txBody>
          <a:bodyPr vert="horz" lIns="91440" tIns="45720" rIns="91440" bIns="45720" rtlCol="0" anchor="ctr"/>
          <a:lstStyle>
            <a:lvl1pPr algn="l" eaLnBrk="1" hangingPunct="1">
              <a:defRPr sz="1200">
                <a:solidFill>
                  <a:srgbClr val="FFFFFF"/>
                </a:solidFill>
                <a:latin typeface="Arial" charset="0"/>
              </a:defRPr>
            </a:lvl1pPr>
          </a:lstStyle>
          <a:p>
            <a:pPr fontAlgn="base">
              <a:spcBef>
                <a:spcPct val="0"/>
              </a:spcBef>
              <a:spcAft>
                <a:spcPct val="0"/>
              </a:spcAft>
              <a:defRPr/>
            </a:pPr>
            <a:fld id="{2C8AD028-4AF4-4D6C-AA1E-BD45CC0C058F}" type="datetime1">
              <a:rPr lang="tr-TR"/>
              <a:pPr fontAlgn="base">
                <a:spcBef>
                  <a:spcPct val="0"/>
                </a:spcBef>
                <a:spcAft>
                  <a:spcPct val="0"/>
                </a:spcAft>
                <a:defRPr/>
              </a:pPr>
              <a:t>11.11.2022</a:t>
            </a:fld>
            <a:endParaRPr lang="tr-TR"/>
          </a:p>
        </p:txBody>
      </p:sp>
      <p:sp>
        <p:nvSpPr>
          <p:cNvPr id="5" name="Footer Placeholder 4"/>
          <p:cNvSpPr>
            <a:spLocks noGrp="1"/>
          </p:cNvSpPr>
          <p:nvPr>
            <p:ph type="ftr" sz="quarter" idx="3"/>
          </p:nvPr>
        </p:nvSpPr>
        <p:spPr>
          <a:xfrm>
            <a:off x="3517900" y="6284914"/>
            <a:ext cx="4724400" cy="274637"/>
          </a:xfrm>
          <a:prstGeom prst="rect">
            <a:avLst/>
          </a:prstGeom>
        </p:spPr>
        <p:txBody>
          <a:bodyPr vert="horz" lIns="91440" tIns="45720" rIns="91440" bIns="45720" rtlCol="0" anchor="ctr"/>
          <a:lstStyle>
            <a:lvl1pPr algn="r" eaLnBrk="1" hangingPunct="1">
              <a:defRPr sz="1000" cap="all" spc="200" baseline="0">
                <a:solidFill>
                  <a:srgbClr val="FFFFFF"/>
                </a:solidFill>
                <a:latin typeface="Arial" charset="0"/>
              </a:defRPr>
            </a:lvl1pPr>
          </a:lstStyle>
          <a:p>
            <a:pPr fontAlgn="base">
              <a:spcBef>
                <a:spcPct val="0"/>
              </a:spcBef>
              <a:spcAft>
                <a:spcPct val="0"/>
              </a:spcAft>
              <a:defRPr/>
            </a:pPr>
            <a:endParaRPr lang="tr-TR"/>
          </a:p>
        </p:txBody>
      </p:sp>
      <p:sp>
        <p:nvSpPr>
          <p:cNvPr id="6" name="Slide Number Placeholder 5"/>
          <p:cNvSpPr>
            <a:spLocks noGrp="1"/>
          </p:cNvSpPr>
          <p:nvPr>
            <p:ph type="sldNum" sz="quarter" idx="4"/>
          </p:nvPr>
        </p:nvSpPr>
        <p:spPr>
          <a:xfrm>
            <a:off x="8401050" y="6170614"/>
            <a:ext cx="503238" cy="503237"/>
          </a:xfrm>
          <a:prstGeom prst="ellipse">
            <a:avLst/>
          </a:prstGeom>
          <a:ln w="19050">
            <a:solidFill>
              <a:srgbClr val="FFFFFF"/>
            </a:solidFill>
          </a:ln>
        </p:spPr>
        <p:txBody>
          <a:bodyPr vert="horz" wrap="square" lIns="9144" tIns="9144" rIns="9144" bIns="9144" numCol="1" anchor="ctr" anchorCtr="0" compatLnSpc="1">
            <a:prstTxWarp prst="textNoShape">
              <a:avLst/>
            </a:prstTxWarp>
            <a:normAutofit/>
          </a:bodyPr>
          <a:lstStyle>
            <a:lvl1pPr algn="ctr" eaLnBrk="1" hangingPunct="1">
              <a:defRPr sz="1600">
                <a:solidFill>
                  <a:srgbClr val="FFFFFF"/>
                </a:solidFill>
              </a:defRPr>
            </a:lvl1pPr>
          </a:lstStyle>
          <a:p>
            <a:pPr fontAlgn="base">
              <a:spcBef>
                <a:spcPct val="0"/>
              </a:spcBef>
              <a:spcAft>
                <a:spcPct val="0"/>
              </a:spcAft>
              <a:defRPr/>
            </a:pPr>
            <a:fld id="{A9A0CBDD-7225-4E30-B2DA-5627865B2ADC}" type="slidenum">
              <a:rPr lang="tr-TR" altLang="tr-TR">
                <a:latin typeface="Arial" charset="0"/>
              </a:rPr>
              <a:pPr fontAlgn="base">
                <a:spcBef>
                  <a:spcPct val="0"/>
                </a:spcBef>
                <a:spcAft>
                  <a:spcPct val="0"/>
                </a:spcAft>
                <a:defRPr/>
              </a:pPr>
              <a:t>‹#›</a:t>
            </a:fld>
            <a:endParaRPr lang="tr-TR" altLang="tr-TR">
              <a:latin typeface="Arial" charset="0"/>
            </a:endParaRPr>
          </a:p>
        </p:txBody>
      </p:sp>
      <p:pic>
        <p:nvPicPr>
          <p:cNvPr id="1033" name="7 Resim" descr="powerpoint3.jpg"/>
          <p:cNvPicPr>
            <a:picLocks noChangeAspect="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781963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0" fontAlgn="base" hangingPunct="0">
        <a:spcBef>
          <a:spcPct val="0"/>
        </a:spcBef>
        <a:spcAft>
          <a:spcPct val="0"/>
        </a:spcAft>
        <a:defRPr sz="2800" kern="1200" cap="all">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Franklin Gothic Medium" pitchFamily="34" charset="0"/>
        </a:defRPr>
      </a:lvl2pPr>
      <a:lvl3pPr algn="l" rtl="0" eaLnBrk="0" fontAlgn="base" hangingPunct="0">
        <a:spcBef>
          <a:spcPct val="0"/>
        </a:spcBef>
        <a:spcAft>
          <a:spcPct val="0"/>
        </a:spcAft>
        <a:defRPr sz="2800">
          <a:solidFill>
            <a:schemeClr val="tx1"/>
          </a:solidFill>
          <a:latin typeface="Franklin Gothic Medium" pitchFamily="34" charset="0"/>
        </a:defRPr>
      </a:lvl3pPr>
      <a:lvl4pPr algn="l" rtl="0" eaLnBrk="0" fontAlgn="base" hangingPunct="0">
        <a:spcBef>
          <a:spcPct val="0"/>
        </a:spcBef>
        <a:spcAft>
          <a:spcPct val="0"/>
        </a:spcAft>
        <a:defRPr sz="2800">
          <a:solidFill>
            <a:schemeClr val="tx1"/>
          </a:solidFill>
          <a:latin typeface="Franklin Gothic Medium" pitchFamily="34" charset="0"/>
        </a:defRPr>
      </a:lvl4pPr>
      <a:lvl5pPr algn="l" rtl="0" eaLnBrk="0" fontAlgn="base" hangingPunct="0">
        <a:spcBef>
          <a:spcPct val="0"/>
        </a:spcBef>
        <a:spcAft>
          <a:spcPct val="0"/>
        </a:spcAft>
        <a:defRPr sz="2800">
          <a:solidFill>
            <a:schemeClr val="tx1"/>
          </a:solidFill>
          <a:latin typeface="Franklin Gothic Medium" pitchFamily="34" charset="0"/>
        </a:defRPr>
      </a:lvl5pPr>
      <a:lvl6pPr marL="457200" algn="l" rtl="0" fontAlgn="base">
        <a:spcBef>
          <a:spcPct val="0"/>
        </a:spcBef>
        <a:spcAft>
          <a:spcPct val="0"/>
        </a:spcAft>
        <a:defRPr sz="2800">
          <a:solidFill>
            <a:schemeClr val="tx1"/>
          </a:solidFill>
          <a:latin typeface="Franklin Gothic Medium" pitchFamily="34" charset="0"/>
        </a:defRPr>
      </a:lvl6pPr>
      <a:lvl7pPr marL="914400" algn="l" rtl="0" fontAlgn="base">
        <a:spcBef>
          <a:spcPct val="0"/>
        </a:spcBef>
        <a:spcAft>
          <a:spcPct val="0"/>
        </a:spcAft>
        <a:defRPr sz="2800">
          <a:solidFill>
            <a:schemeClr val="tx1"/>
          </a:solidFill>
          <a:latin typeface="Franklin Gothic Medium" pitchFamily="34" charset="0"/>
        </a:defRPr>
      </a:lvl7pPr>
      <a:lvl8pPr marL="1371600" algn="l" rtl="0" fontAlgn="base">
        <a:spcBef>
          <a:spcPct val="0"/>
        </a:spcBef>
        <a:spcAft>
          <a:spcPct val="0"/>
        </a:spcAft>
        <a:defRPr sz="2800">
          <a:solidFill>
            <a:schemeClr val="tx1"/>
          </a:solidFill>
          <a:latin typeface="Franklin Gothic Medium" pitchFamily="34" charset="0"/>
        </a:defRPr>
      </a:lvl8pPr>
      <a:lvl9pPr marL="1828800" algn="l" rtl="0" fontAlgn="base">
        <a:spcBef>
          <a:spcPct val="0"/>
        </a:spcBef>
        <a:spcAft>
          <a:spcPct val="0"/>
        </a:spcAft>
        <a:defRPr sz="2800">
          <a:solidFill>
            <a:schemeClr val="tx1"/>
          </a:solidFill>
          <a:latin typeface="Franklin Gothic Medium" pitchFamily="34" charset="0"/>
        </a:defRPr>
      </a:lvl9pPr>
    </p:titleStyle>
    <p:bodyStyle>
      <a:lvl1pPr marL="342900" indent="-342900" algn="l" rtl="0" eaLnBrk="0" fontAlgn="base" hangingPunct="0">
        <a:spcBef>
          <a:spcPts val="800"/>
        </a:spcBef>
        <a:spcAft>
          <a:spcPct val="0"/>
        </a:spcAft>
        <a:buFont typeface="Arial" charset="0"/>
        <a:buChar char="•"/>
        <a:defRPr sz="1600" b="1" kern="1200">
          <a:solidFill>
            <a:schemeClr val="tx1"/>
          </a:solidFill>
          <a:latin typeface="+mn-lt"/>
          <a:ea typeface="+mn-ea"/>
          <a:cs typeface="+mn-cs"/>
        </a:defRPr>
      </a:lvl1pPr>
      <a:lvl2pPr marL="1730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2pPr>
      <a:lvl3pPr marL="4016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3pPr>
      <a:lvl4pPr marL="6302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4pPr>
      <a:lvl5pPr marL="8588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A23720DD-5B6D-40BF-8493-A6B52D484E6B}" type="datetimeFigureOut">
              <a:rPr lang="tr-TR" smtClean="0">
                <a:solidFill>
                  <a:prstClr val="white">
                    <a:alpha val="50000"/>
                  </a:prstClr>
                </a:solidFill>
              </a:rPr>
              <a:pPr/>
              <a:t>11.11.2022</a:t>
            </a:fld>
            <a:endParaRPr lang="tr-TR">
              <a:solidFill>
                <a:prstClr val="white">
                  <a:alpha val="50000"/>
                </a:prstClr>
              </a:solidFill>
            </a:endParaRP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F302176B-0E47-46AC-8F43-DAB4B8A37D06}" type="slidenum">
              <a:rPr lang="tr-TR" smtClean="0">
                <a:solidFill>
                  <a:prstClr val="white"/>
                </a:solidFill>
              </a:rPr>
              <a:pPr/>
              <a:t>‹#›</a:t>
            </a:fld>
            <a:endParaRPr lang="tr-TR">
              <a:solidFill>
                <a:prstClr val="white"/>
              </a:solidFill>
            </a:endParaRP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tr-TR">
              <a:solidFill>
                <a:prstClr val="white"/>
              </a:solidFill>
            </a:endParaRPr>
          </a:p>
        </p:txBody>
      </p:sp>
    </p:spTree>
    <p:extLst>
      <p:ext uri="{BB962C8B-B14F-4D97-AF65-F5344CB8AC3E}">
        <p14:creationId xmlns:p14="http://schemas.microsoft.com/office/powerpoint/2010/main" xmlns="" val="1689022524"/>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txBox="1">
            <a:spLocks noGrp="1" noChangeArrowheads="1"/>
          </p:cNvSpPr>
          <p:nvPr>
            <p:ph type="ctrTitle"/>
          </p:nvPr>
        </p:nvSpPr>
        <p:spPr>
          <a:xfrm>
            <a:off x="5651500" y="3573463"/>
            <a:ext cx="3492500" cy="1584325"/>
          </a:xfrm>
        </p:spPr>
        <p:txBody>
          <a:bodyPr/>
          <a:lstStyle/>
          <a:p>
            <a:pPr eaLnBrk="1" fontAlgn="auto" hangingPunct="1">
              <a:spcAft>
                <a:spcPts val="0"/>
              </a:spcAft>
              <a:defRPr/>
            </a:pPr>
            <a:r>
              <a:rPr lang="tr-TR" sz="3200" b="1" dirty="0">
                <a:solidFill>
                  <a:schemeClr val="bg1"/>
                </a:solidFill>
                <a:effectLst>
                  <a:outerShdw blurRad="38100" dist="38100" dir="2700000" algn="tl">
                    <a:srgbClr val="C0C0C0"/>
                  </a:outerShdw>
                </a:effectLst>
              </a:rPr>
              <a:t> </a:t>
            </a:r>
          </a:p>
        </p:txBody>
      </p:sp>
      <p:sp>
        <p:nvSpPr>
          <p:cNvPr id="8195" name="Metin kutusu 1"/>
          <p:cNvSpPr txBox="1">
            <a:spLocks noChangeArrowheads="1"/>
          </p:cNvSpPr>
          <p:nvPr/>
        </p:nvSpPr>
        <p:spPr bwMode="auto">
          <a:xfrm>
            <a:off x="1142977" y="4321268"/>
            <a:ext cx="7358114" cy="1477328"/>
          </a:xfrm>
          <a:prstGeom prst="rect">
            <a:avLst/>
          </a:prstGeom>
          <a:noFill/>
          <a:ln>
            <a:noFill/>
          </a:ln>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tr-TR" altLang="tr-TR" sz="2400" b="1" dirty="0" smtClean="0">
                <a:solidFill>
                  <a:prstClr val="white"/>
                </a:solidFill>
                <a:latin typeface="Times New Roman" pitchFamily="18" charset="0"/>
                <a:cs typeface="Times New Roman" pitchFamily="18" charset="0"/>
              </a:rPr>
              <a:t>Ahi </a:t>
            </a:r>
            <a:r>
              <a:rPr lang="tr-TR" altLang="tr-TR" sz="2400" b="1" dirty="0" err="1" smtClean="0">
                <a:solidFill>
                  <a:prstClr val="white"/>
                </a:solidFill>
                <a:latin typeface="Times New Roman" pitchFamily="18" charset="0"/>
                <a:cs typeface="Times New Roman" pitchFamily="18" charset="0"/>
              </a:rPr>
              <a:t>Evran</a:t>
            </a:r>
            <a:r>
              <a:rPr lang="tr-TR" altLang="tr-TR" sz="2400" b="1" dirty="0" smtClean="0">
                <a:solidFill>
                  <a:prstClr val="white"/>
                </a:solidFill>
                <a:latin typeface="Times New Roman" pitchFamily="18" charset="0"/>
                <a:cs typeface="Times New Roman" pitchFamily="18" charset="0"/>
              </a:rPr>
              <a:t> Mesleki ve Teknik Anadolu Lisesi</a:t>
            </a:r>
          </a:p>
          <a:p>
            <a:pPr algn="ctr">
              <a:defRPr/>
            </a:pPr>
            <a:endParaRPr lang="tr-TR" altLang="tr-TR" sz="2400" b="1" dirty="0" smtClean="0">
              <a:solidFill>
                <a:prstClr val="white"/>
              </a:solidFill>
              <a:latin typeface="Times New Roman" pitchFamily="18" charset="0"/>
              <a:cs typeface="Times New Roman" pitchFamily="18" charset="0"/>
            </a:endParaRPr>
          </a:p>
          <a:p>
            <a:pPr algn="ctr">
              <a:defRPr/>
            </a:pPr>
            <a:r>
              <a:rPr lang="tr-TR" altLang="tr-TR" sz="2400" b="1" dirty="0" smtClean="0">
                <a:solidFill>
                  <a:prstClr val="white"/>
                </a:solidFill>
                <a:latin typeface="Times New Roman" pitchFamily="18" charset="0"/>
                <a:cs typeface="Times New Roman" pitchFamily="18" charset="0"/>
              </a:rPr>
              <a:t>BEP BİRİMİ KURUL TOPLANTISI</a:t>
            </a:r>
          </a:p>
          <a:p>
            <a:pPr>
              <a:defRPr/>
            </a:pPr>
            <a:endParaRPr lang="tr-TR" altLang="tr-TR" dirty="0" smtClean="0">
              <a:solidFill>
                <a:prstClr val="black"/>
              </a:solidFill>
            </a:endParaRPr>
          </a:p>
        </p:txBody>
      </p:sp>
      <p:sp>
        <p:nvSpPr>
          <p:cNvPr id="8196" name="Metin kutusu 4"/>
          <p:cNvSpPr txBox="1">
            <a:spLocks noChangeArrowheads="1"/>
          </p:cNvSpPr>
          <p:nvPr/>
        </p:nvSpPr>
        <p:spPr bwMode="auto">
          <a:xfrm>
            <a:off x="984489" y="5613930"/>
            <a:ext cx="7961539" cy="369332"/>
          </a:xfrm>
          <a:prstGeom prst="rect">
            <a:avLst/>
          </a:prstGeom>
          <a:noFill/>
          <a:ln>
            <a:noFill/>
          </a:ln>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tr-TR" altLang="tr-TR" dirty="0">
                <a:solidFill>
                  <a:srgbClr val="00B0F0"/>
                </a:solidFill>
              </a:rPr>
              <a:t>REHBER ÖĞRETMEN:İBRAHİM YILMAZ   EKİM </a:t>
            </a:r>
            <a:r>
              <a:rPr lang="tr-TR" altLang="tr-TR" dirty="0" smtClean="0">
                <a:solidFill>
                  <a:srgbClr val="00B0F0"/>
                </a:solidFill>
              </a:rPr>
              <a:t>2022</a:t>
            </a:r>
            <a:endParaRPr lang="tr-TR" altLang="tr-TR" dirty="0">
              <a:solidFill>
                <a:srgbClr val="00B0F0"/>
              </a:solidFill>
            </a:endParaRPr>
          </a:p>
        </p:txBody>
      </p:sp>
    </p:spTree>
    <p:extLst>
      <p:ext uri="{BB962C8B-B14F-4D97-AF65-F5344CB8AC3E}">
        <p14:creationId xmlns:p14="http://schemas.microsoft.com/office/powerpoint/2010/main" xmlns="" val="2373239196"/>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7675240" cy="1430052"/>
          </a:xfrm>
        </p:spPr>
        <p:txBody>
          <a:bodyPr>
            <a:normAutofit fontScale="90000"/>
          </a:bodyPr>
          <a:lstStyle/>
          <a:p>
            <a:pPr algn="ctr"/>
            <a:r>
              <a:rPr lang="tr-TR" dirty="0"/>
              <a:t>BENİM DİL VE KONUŞMA GÜÇLÜĞÜ OLAN BİR ÖĞRENCİM VAR!</a:t>
            </a:r>
          </a:p>
        </p:txBody>
      </p:sp>
      <p:sp>
        <p:nvSpPr>
          <p:cNvPr id="3" name="İçerik Yer Tutucusu 2"/>
          <p:cNvSpPr>
            <a:spLocks noGrp="1"/>
          </p:cNvSpPr>
          <p:nvPr>
            <p:ph sz="quarter" idx="13"/>
          </p:nvPr>
        </p:nvSpPr>
        <p:spPr>
          <a:xfrm>
            <a:off x="395536" y="2132856"/>
            <a:ext cx="3816424" cy="3593592"/>
          </a:xfrm>
        </p:spPr>
        <p:txBody>
          <a:bodyPr>
            <a:normAutofit fontScale="92500" lnSpcReduction="20000"/>
          </a:bodyPr>
          <a:lstStyle/>
          <a:p>
            <a:r>
              <a:rPr lang="tr-TR" dirty="0"/>
              <a:t>Hatalı çıkan sesleri hemen düzeltmek, uyarmak ve suçlamaktan kaçının.</a:t>
            </a:r>
          </a:p>
          <a:p>
            <a:pPr marL="45720" indent="0">
              <a:buNone/>
            </a:pPr>
            <a:endParaRPr lang="tr-TR" dirty="0"/>
          </a:p>
          <a:p>
            <a:r>
              <a:rPr lang="tr-TR" dirty="0"/>
              <a:t>Hatalı sesleri doğru telaffuz ederek örnek olun.</a:t>
            </a:r>
          </a:p>
          <a:p>
            <a:pPr marL="45720" indent="0">
              <a:buNone/>
            </a:pPr>
            <a:endParaRPr lang="tr-TR" dirty="0"/>
          </a:p>
          <a:p>
            <a:r>
              <a:rPr lang="tr-TR" dirty="0"/>
              <a:t>Öğrenciyi mutlaka dinleyin, öğrenciye dinlendiğini hissettirin.</a:t>
            </a:r>
          </a:p>
          <a:p>
            <a:pPr marL="45720" indent="0">
              <a:buNone/>
            </a:pPr>
            <a:endParaRPr lang="tr-TR" dirty="0"/>
          </a:p>
          <a:p>
            <a:r>
              <a:rPr lang="tr-TR" dirty="0"/>
              <a:t>Doğal ve hecelemeden konuşmaya dikkat edin.</a:t>
            </a:r>
          </a:p>
        </p:txBody>
      </p:sp>
      <p:sp>
        <p:nvSpPr>
          <p:cNvPr id="4" name="İçerik Yer Tutucusu 3"/>
          <p:cNvSpPr>
            <a:spLocks noGrp="1"/>
          </p:cNvSpPr>
          <p:nvPr>
            <p:ph sz="quarter" idx="14"/>
          </p:nvPr>
        </p:nvSpPr>
        <p:spPr>
          <a:xfrm>
            <a:off x="4716016" y="2132856"/>
            <a:ext cx="3566160" cy="3595687"/>
          </a:xfrm>
        </p:spPr>
        <p:txBody>
          <a:bodyPr>
            <a:normAutofit/>
          </a:bodyPr>
          <a:lstStyle/>
          <a:p>
            <a:r>
              <a:rPr lang="tr-TR" dirty="0"/>
              <a:t>Öğrencinin konuşmak için gösterdiği çabayı ödüllendirin.</a:t>
            </a:r>
          </a:p>
          <a:p>
            <a:pPr marL="45720" indent="0">
              <a:buNone/>
            </a:pPr>
            <a:endParaRPr lang="tr-TR" dirty="0"/>
          </a:p>
          <a:p>
            <a:r>
              <a:rPr lang="tr-TR" dirty="0"/>
              <a:t>Ona sorulan soruları başkasının cevaplamasına izin vermeyin.</a:t>
            </a:r>
          </a:p>
        </p:txBody>
      </p:sp>
    </p:spTree>
    <p:extLst>
      <p:ext uri="{BB962C8B-B14F-4D97-AF65-F5344CB8AC3E}">
        <p14:creationId xmlns:p14="http://schemas.microsoft.com/office/powerpoint/2010/main" xmlns="" val="3782403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2960" y="332656"/>
            <a:ext cx="7315200" cy="1154097"/>
          </a:xfrm>
        </p:spPr>
        <p:txBody>
          <a:bodyPr>
            <a:normAutofit fontScale="90000"/>
          </a:bodyPr>
          <a:lstStyle/>
          <a:p>
            <a:pPr algn="ctr"/>
            <a:r>
              <a:rPr lang="tr-TR" dirty="0"/>
              <a:t>BENİM OTİSTİK ÖZELLİKLER GÖSTEREN ÖĞRENCİM VAR!</a:t>
            </a:r>
          </a:p>
        </p:txBody>
      </p:sp>
      <p:sp>
        <p:nvSpPr>
          <p:cNvPr id="3" name="İçerik Yer Tutucusu 2"/>
          <p:cNvSpPr>
            <a:spLocks noGrp="1"/>
          </p:cNvSpPr>
          <p:nvPr>
            <p:ph sz="quarter" idx="13"/>
          </p:nvPr>
        </p:nvSpPr>
        <p:spPr>
          <a:xfrm>
            <a:off x="814129" y="1844824"/>
            <a:ext cx="3566160" cy="3593592"/>
          </a:xfrm>
        </p:spPr>
        <p:txBody>
          <a:bodyPr>
            <a:normAutofit fontScale="85000" lnSpcReduction="20000"/>
          </a:bodyPr>
          <a:lstStyle/>
          <a:p>
            <a:r>
              <a:rPr lang="tr-TR" dirty="0"/>
              <a:t>Çocuğun gelişim seviyesine uygun sınıf ortamı düzenlenip ve materyaller seçin.</a:t>
            </a:r>
          </a:p>
          <a:p>
            <a:pPr marL="45720" indent="0">
              <a:buNone/>
            </a:pPr>
            <a:endParaRPr lang="tr-TR" dirty="0"/>
          </a:p>
          <a:p>
            <a:r>
              <a:rPr lang="tr-TR" dirty="0"/>
              <a:t>Eğitime yeni başlandığında taklit, yönerge takip, eşleme, iletişim ve sosyal beceriler üzerine çalışmalar yapın.</a:t>
            </a:r>
          </a:p>
          <a:p>
            <a:pPr marL="45720" indent="0">
              <a:buNone/>
            </a:pPr>
            <a:endParaRPr lang="tr-TR" dirty="0"/>
          </a:p>
          <a:p>
            <a:r>
              <a:rPr lang="tr-TR" dirty="0"/>
              <a:t>Sosyal becerilerden göz teması kurma, tanımadığı kişilerle selamlaşma-vedalaşma ve ilk kez girdiği ortama uyum sağlama becerilerini öncelikli çalışma olarak belirleyin.</a:t>
            </a:r>
          </a:p>
        </p:txBody>
      </p:sp>
      <p:sp>
        <p:nvSpPr>
          <p:cNvPr id="4" name="İçerik Yer Tutucusu 3"/>
          <p:cNvSpPr>
            <a:spLocks noGrp="1"/>
          </p:cNvSpPr>
          <p:nvPr>
            <p:ph sz="quarter" idx="14"/>
          </p:nvPr>
        </p:nvSpPr>
        <p:spPr>
          <a:xfrm>
            <a:off x="4716016" y="1772816"/>
            <a:ext cx="3566160" cy="3595687"/>
          </a:xfrm>
        </p:spPr>
        <p:txBody>
          <a:bodyPr>
            <a:normAutofit lnSpcReduction="10000"/>
          </a:bodyPr>
          <a:lstStyle/>
          <a:p>
            <a:r>
              <a:rPr lang="tr-TR" dirty="0"/>
              <a:t>Kısa komutlarla net sınıf kuralları koyun.</a:t>
            </a:r>
          </a:p>
          <a:p>
            <a:endParaRPr lang="tr-TR" dirty="0"/>
          </a:p>
          <a:p>
            <a:r>
              <a:rPr lang="tr-TR" dirty="0"/>
              <a:t>Yapabileceği görevler verin.</a:t>
            </a:r>
          </a:p>
          <a:p>
            <a:endParaRPr lang="tr-TR" dirty="0"/>
          </a:p>
          <a:p>
            <a:r>
              <a:rPr lang="tr-TR" dirty="0"/>
              <a:t>Olumlu her davranışı ödüllendirin.</a:t>
            </a:r>
          </a:p>
          <a:p>
            <a:pPr marL="45720" indent="0">
              <a:buNone/>
            </a:pPr>
            <a:endParaRPr lang="tr-TR" dirty="0"/>
          </a:p>
          <a:p>
            <a:r>
              <a:rPr lang="tr-TR" dirty="0"/>
              <a:t>Geri dönütler için uzun süre geçebilmekte bu yüzden sabırlı olun.</a:t>
            </a:r>
          </a:p>
        </p:txBody>
      </p:sp>
    </p:spTree>
    <p:extLst>
      <p:ext uri="{BB962C8B-B14F-4D97-AF65-F5344CB8AC3E}">
        <p14:creationId xmlns:p14="http://schemas.microsoft.com/office/powerpoint/2010/main" xmlns="" val="3895292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404664"/>
            <a:ext cx="7992888" cy="1214029"/>
          </a:xfrm>
        </p:spPr>
        <p:txBody>
          <a:bodyPr>
            <a:normAutofit/>
          </a:bodyPr>
          <a:lstStyle/>
          <a:p>
            <a:pPr algn="ctr"/>
            <a:r>
              <a:rPr lang="tr-TR" sz="3200" dirty="0"/>
              <a:t>BİREYSELLEŞTİRİLMİŞ EĞİTİM PLANI (BEP)</a:t>
            </a:r>
          </a:p>
        </p:txBody>
      </p:sp>
      <p:sp>
        <p:nvSpPr>
          <p:cNvPr id="3" name="İçerik Yer Tutucusu 2"/>
          <p:cNvSpPr>
            <a:spLocks noGrp="1"/>
          </p:cNvSpPr>
          <p:nvPr>
            <p:ph sz="quarter" idx="13"/>
          </p:nvPr>
        </p:nvSpPr>
        <p:spPr>
          <a:xfrm>
            <a:off x="611560" y="2636912"/>
            <a:ext cx="7848872" cy="1872208"/>
          </a:xfrm>
        </p:spPr>
        <p:txBody>
          <a:bodyPr>
            <a:normAutofit/>
          </a:bodyPr>
          <a:lstStyle/>
          <a:p>
            <a:r>
              <a:rPr lang="tr-TR" dirty="0"/>
              <a:t>Özel eğitime ihtiyacı olan öğrenciye, kazandırılacak davranışların neler olacağı,  bu davranışların nerede, nasıl, kimler tarafından hangi yöntemlerle ve ne kadar sürede kazandırılacağını belirten, gerekli destek eğitim hizmetlerini içeren, bir ekip tarafından hazırlanan yazılı bir programdır.</a:t>
            </a:r>
          </a:p>
          <a:p>
            <a:endParaRPr lang="tr-TR" dirty="0"/>
          </a:p>
        </p:txBody>
      </p:sp>
    </p:spTree>
    <p:extLst>
      <p:ext uri="{BB962C8B-B14F-4D97-AF65-F5344CB8AC3E}">
        <p14:creationId xmlns:p14="http://schemas.microsoft.com/office/powerpoint/2010/main" xmlns="" val="1931823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332656"/>
            <a:ext cx="7315200" cy="1154097"/>
          </a:xfrm>
        </p:spPr>
        <p:txBody>
          <a:bodyPr>
            <a:normAutofit fontScale="90000"/>
          </a:bodyPr>
          <a:lstStyle/>
          <a:p>
            <a:pPr algn="ctr"/>
            <a:r>
              <a:rPr lang="tr-TR" dirty="0"/>
              <a:t>BENİM İŞİTME YETERSİZLİĞİ OLAN ÖĞRENCİM VAR!</a:t>
            </a:r>
          </a:p>
        </p:txBody>
      </p:sp>
      <p:sp>
        <p:nvSpPr>
          <p:cNvPr id="3" name="İçerik Yer Tutucusu 2"/>
          <p:cNvSpPr>
            <a:spLocks noGrp="1"/>
          </p:cNvSpPr>
          <p:nvPr>
            <p:ph sz="quarter" idx="13"/>
          </p:nvPr>
        </p:nvSpPr>
        <p:spPr>
          <a:xfrm>
            <a:off x="755576" y="1988840"/>
            <a:ext cx="3724984" cy="4347952"/>
          </a:xfrm>
        </p:spPr>
        <p:txBody>
          <a:bodyPr>
            <a:normAutofit/>
          </a:bodyPr>
          <a:lstStyle/>
          <a:p>
            <a:r>
              <a:rPr lang="tr-TR" dirty="0"/>
              <a:t>İşitme yetersizliği olan öğrenciyi tahtayı ve sizi rahat görebileceği ön sıralara oturtun.</a:t>
            </a:r>
          </a:p>
          <a:p>
            <a:r>
              <a:rPr lang="tr-TR" dirty="0"/>
              <a:t>Öğrencinizle konuşurken göz kontağı kurun.</a:t>
            </a:r>
          </a:p>
          <a:p>
            <a:r>
              <a:rPr lang="tr-TR" dirty="0"/>
              <a:t>İşitme güçlüğü çeken öğrenciyle konuşmaya başlarken kendisiyle konuştuğunuzu fark etmesini sağlayın.(Omzuna dokunmak, elle işaret etmek..)</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32040" y="4146152"/>
            <a:ext cx="3619500" cy="809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32040" y="3356992"/>
            <a:ext cx="3619500" cy="809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94501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7762056" cy="1154097"/>
          </a:xfrm>
        </p:spPr>
        <p:txBody>
          <a:bodyPr>
            <a:normAutofit fontScale="90000"/>
          </a:bodyPr>
          <a:lstStyle/>
          <a:p>
            <a:pPr algn="ctr"/>
            <a:r>
              <a:rPr lang="tr-TR" b="1" dirty="0">
                <a:latin typeface="Century Gothic" pitchFamily="34" charset="0"/>
              </a:rPr>
              <a:t>Bireyselleştirilmiş Eğitim Programı </a:t>
            </a:r>
            <a:br>
              <a:rPr lang="tr-TR" b="1" dirty="0">
                <a:latin typeface="Century Gothic" pitchFamily="34" charset="0"/>
              </a:rPr>
            </a:br>
            <a:r>
              <a:rPr lang="tr-TR" b="1" dirty="0">
                <a:latin typeface="Century Gothic" pitchFamily="34" charset="0"/>
              </a:rPr>
              <a:t>Geliştirme Birimi </a:t>
            </a:r>
            <a:endParaRPr lang="tr-TR" dirty="0"/>
          </a:p>
        </p:txBody>
      </p:sp>
      <p:sp>
        <p:nvSpPr>
          <p:cNvPr id="3" name="Rectangle 3"/>
          <p:cNvSpPr txBox="1">
            <a:spLocks noChangeArrowheads="1"/>
          </p:cNvSpPr>
          <p:nvPr/>
        </p:nvSpPr>
        <p:spPr>
          <a:xfrm>
            <a:off x="107504" y="1556792"/>
            <a:ext cx="4464496" cy="5256584"/>
          </a:xfrm>
          <a:prstGeom prst="rect">
            <a:avLst/>
          </a:prstGeom>
          <a:solidFill>
            <a:schemeClr val="tx2"/>
          </a:solidFill>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nSpc>
                <a:spcPct val="80000"/>
              </a:lnSpc>
              <a:buNone/>
            </a:pPr>
            <a:endParaRPr lang="tr-TR" sz="1800" b="1" dirty="0">
              <a:solidFill>
                <a:schemeClr val="bg1"/>
              </a:solidFill>
              <a:latin typeface="Century Gothic" pitchFamily="34" charset="0"/>
            </a:endParaRPr>
          </a:p>
          <a:p>
            <a:pPr marL="45720" indent="0">
              <a:lnSpc>
                <a:spcPct val="80000"/>
              </a:lnSpc>
              <a:buNone/>
            </a:pPr>
            <a:r>
              <a:rPr lang="tr-TR" sz="1800" b="1" dirty="0">
                <a:solidFill>
                  <a:schemeClr val="bg1"/>
                </a:solidFill>
                <a:latin typeface="Century Gothic" pitchFamily="34" charset="0"/>
              </a:rPr>
              <a:t>Öğretmen:</a:t>
            </a:r>
          </a:p>
          <a:p>
            <a:pPr marL="45720" indent="0">
              <a:lnSpc>
                <a:spcPct val="80000"/>
              </a:lnSpc>
              <a:buNone/>
            </a:pPr>
            <a:r>
              <a:rPr lang="tr-TR" sz="1600" dirty="0">
                <a:latin typeface="Century Gothic" pitchFamily="34" charset="0"/>
              </a:rPr>
              <a:t>1.Bireyselleştirilmiş eğitim programlarının hazırlanmasında, uygulanmasında ve değerlendirilmesinde etkin görev alır.</a:t>
            </a:r>
          </a:p>
          <a:p>
            <a:pPr marL="45720" indent="0">
              <a:lnSpc>
                <a:spcPct val="80000"/>
              </a:lnSpc>
              <a:buNone/>
            </a:pPr>
            <a:r>
              <a:rPr lang="tr-TR" sz="1600" dirty="0">
                <a:latin typeface="Century Gothic" pitchFamily="34" charset="0"/>
              </a:rPr>
              <a:t>2.Planlanan eğitim programlarını uygulamaya dönüştürür.</a:t>
            </a:r>
          </a:p>
          <a:p>
            <a:pPr marL="45720" indent="0">
              <a:lnSpc>
                <a:spcPct val="80000"/>
              </a:lnSpc>
              <a:buNone/>
            </a:pPr>
            <a:r>
              <a:rPr lang="tr-TR" sz="1600" dirty="0">
                <a:latin typeface="Century Gothic" pitchFamily="34" charset="0"/>
              </a:rPr>
              <a:t>3.Bireyin gelişimine göre yeni bireysel eğitim programı önerileri hazırlar.</a:t>
            </a:r>
          </a:p>
          <a:p>
            <a:pPr marL="45720" indent="0">
              <a:lnSpc>
                <a:spcPct val="80000"/>
              </a:lnSpc>
              <a:buNone/>
            </a:pPr>
            <a:endParaRPr lang="tr-TR" sz="1800" b="1" dirty="0">
              <a:solidFill>
                <a:srgbClr val="FF0000"/>
              </a:solidFill>
              <a:latin typeface="Century Gothic" pitchFamily="34" charset="0"/>
            </a:endParaRPr>
          </a:p>
          <a:p>
            <a:pPr marL="45720" indent="0">
              <a:lnSpc>
                <a:spcPct val="80000"/>
              </a:lnSpc>
              <a:buNone/>
            </a:pPr>
            <a:r>
              <a:rPr lang="tr-TR" sz="1800" b="1" dirty="0">
                <a:solidFill>
                  <a:schemeClr val="bg1"/>
                </a:solidFill>
                <a:latin typeface="Century Gothic" pitchFamily="34" charset="0"/>
              </a:rPr>
              <a:t>Aile:</a:t>
            </a:r>
          </a:p>
          <a:p>
            <a:pPr marL="45720" indent="0">
              <a:lnSpc>
                <a:spcPct val="80000"/>
              </a:lnSpc>
              <a:buNone/>
            </a:pPr>
            <a:r>
              <a:rPr lang="tr-TR" sz="1600" dirty="0">
                <a:latin typeface="Century Gothic" pitchFamily="34" charset="0"/>
              </a:rPr>
              <a:t>1.Bireyselleştirilmiş eğitim programının geliştirilmesi sürecinde gereksinimleri iletir. </a:t>
            </a:r>
          </a:p>
          <a:p>
            <a:pPr marL="45720" indent="0">
              <a:lnSpc>
                <a:spcPct val="80000"/>
              </a:lnSpc>
              <a:buNone/>
            </a:pPr>
            <a:r>
              <a:rPr lang="tr-TR" sz="1600" dirty="0">
                <a:latin typeface="Century Gothic" pitchFamily="34" charset="0"/>
              </a:rPr>
              <a:t>2.Çocuğu ile ilgili hedeflerini ve planlarını belirtir.</a:t>
            </a:r>
          </a:p>
          <a:p>
            <a:pPr marL="45720" indent="0">
              <a:lnSpc>
                <a:spcPct val="80000"/>
              </a:lnSpc>
              <a:buNone/>
            </a:pPr>
            <a:r>
              <a:rPr lang="tr-TR" sz="1600" dirty="0">
                <a:latin typeface="Century Gothic" pitchFamily="34" charset="0"/>
              </a:rPr>
              <a:t>3.Eğitim programının uygulanması  sırasında çalışmalara etkin bir şekilde katılır, gerektiğinde eğitim araç gereç desteği sağlar. </a:t>
            </a:r>
          </a:p>
          <a:p>
            <a:pPr>
              <a:lnSpc>
                <a:spcPct val="80000"/>
              </a:lnSpc>
            </a:pPr>
            <a:endParaRPr lang="tr-TR" sz="1600" b="1" dirty="0">
              <a:latin typeface="Century Gothic" pitchFamily="34" charset="0"/>
            </a:endParaRPr>
          </a:p>
        </p:txBody>
      </p:sp>
      <p:sp>
        <p:nvSpPr>
          <p:cNvPr id="4" name="Rectangle 3"/>
          <p:cNvSpPr txBox="1">
            <a:spLocks noChangeArrowheads="1"/>
          </p:cNvSpPr>
          <p:nvPr/>
        </p:nvSpPr>
        <p:spPr>
          <a:xfrm>
            <a:off x="4716016" y="1556792"/>
            <a:ext cx="4248472" cy="5230370"/>
          </a:xfrm>
          <a:prstGeom prst="rect">
            <a:avLst/>
          </a:prstGeom>
          <a:solidFill>
            <a:schemeClr val="tx2"/>
          </a:solidFill>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nSpc>
                <a:spcPct val="80000"/>
              </a:lnSpc>
              <a:buNone/>
            </a:pPr>
            <a:endParaRPr lang="tr-TR" sz="1800" b="1" dirty="0">
              <a:solidFill>
                <a:srgbClr val="FF0000"/>
              </a:solidFill>
              <a:latin typeface="Century Gothic" pitchFamily="34" charset="0"/>
            </a:endParaRPr>
          </a:p>
          <a:p>
            <a:pPr marL="45720" indent="0">
              <a:lnSpc>
                <a:spcPct val="80000"/>
              </a:lnSpc>
              <a:buNone/>
            </a:pPr>
            <a:r>
              <a:rPr lang="tr-TR" sz="1800" b="1" dirty="0">
                <a:solidFill>
                  <a:schemeClr val="bg1"/>
                </a:solidFill>
                <a:latin typeface="Century Gothic" pitchFamily="34" charset="0"/>
              </a:rPr>
              <a:t>Başkan:</a:t>
            </a:r>
          </a:p>
          <a:p>
            <a:pPr marL="45720" indent="0">
              <a:lnSpc>
                <a:spcPct val="80000"/>
              </a:lnSpc>
              <a:buNone/>
            </a:pPr>
            <a:r>
              <a:rPr lang="tr-TR" sz="1600" dirty="0">
                <a:latin typeface="Century Gothic" pitchFamily="34" charset="0"/>
              </a:rPr>
              <a:t>1.Birimi oluşturur, üyeleri belirler, toplantıları planlar.</a:t>
            </a:r>
          </a:p>
          <a:p>
            <a:pPr marL="45720" indent="0">
              <a:lnSpc>
                <a:spcPct val="80000"/>
              </a:lnSpc>
              <a:buNone/>
            </a:pPr>
            <a:r>
              <a:rPr lang="tr-TR" sz="1600" dirty="0">
                <a:latin typeface="Century Gothic" pitchFamily="34" charset="0"/>
              </a:rPr>
              <a:t>2.Bireyselleştirilmiş eğitim programı geliştirilmesi, uygulanması, izlenmesi ve değerlendirilmesi sürecinde, bireyin gereksinimleri doğrultusunda kurum içi düzenlemeleri yapar.</a:t>
            </a:r>
          </a:p>
          <a:p>
            <a:pPr marL="45720" indent="0">
              <a:lnSpc>
                <a:spcPct val="80000"/>
              </a:lnSpc>
              <a:buNone/>
            </a:pPr>
            <a:r>
              <a:rPr lang="tr-TR" sz="1600" dirty="0">
                <a:latin typeface="Century Gothic" pitchFamily="34" charset="0"/>
              </a:rPr>
              <a:t>3.Bireyselleştirilmiş eğitim programı geliştirilmesi sürecinde yapılan çalışmaları, değerlendirmeleri izler, gereksinim duyulan araç-gerecin geliştirilmesi veya sağlanması için özel eğitim hizmetleri kurulu ile eşgüdümlü çalışır.</a:t>
            </a:r>
          </a:p>
          <a:p>
            <a:pPr marL="45720" indent="0">
              <a:lnSpc>
                <a:spcPct val="80000"/>
              </a:lnSpc>
              <a:buNone/>
            </a:pPr>
            <a:r>
              <a:rPr lang="tr-TR" sz="1800" b="1" dirty="0">
                <a:solidFill>
                  <a:schemeClr val="bg1"/>
                </a:solidFill>
                <a:latin typeface="Century Gothic" pitchFamily="34" charset="0"/>
              </a:rPr>
              <a:t>Psikolojik Danışman:</a:t>
            </a:r>
            <a:r>
              <a:rPr lang="tr-TR" sz="1600" b="1" dirty="0">
                <a:latin typeface="Century Gothic" pitchFamily="34" charset="0"/>
              </a:rPr>
              <a:t>	</a:t>
            </a:r>
          </a:p>
          <a:p>
            <a:pPr marL="45720" indent="0">
              <a:lnSpc>
                <a:spcPct val="80000"/>
              </a:lnSpc>
              <a:buNone/>
            </a:pPr>
            <a:r>
              <a:rPr lang="tr-TR" sz="1600" dirty="0">
                <a:latin typeface="Century Gothic" pitchFamily="34" charset="0"/>
              </a:rPr>
              <a:t>1.Bireyin özel eğitim gereksinimleri doğrultusunda görüşünü belirtir ve bireye rehberlik yapar.</a:t>
            </a:r>
          </a:p>
          <a:p>
            <a:pPr marL="45720" indent="0">
              <a:lnSpc>
                <a:spcPct val="80000"/>
              </a:lnSpc>
              <a:buNone/>
            </a:pPr>
            <a:r>
              <a:rPr lang="tr-TR" sz="1600" dirty="0">
                <a:latin typeface="Century Gothic" pitchFamily="34" charset="0"/>
              </a:rPr>
              <a:t>2.Bireyin gelişimini izler.</a:t>
            </a:r>
          </a:p>
          <a:p>
            <a:pPr>
              <a:lnSpc>
                <a:spcPct val="80000"/>
              </a:lnSpc>
            </a:pPr>
            <a:endParaRPr lang="tr-TR" sz="1600" b="1" dirty="0">
              <a:latin typeface="Century Gothic" pitchFamily="34" charset="0"/>
            </a:endParaRPr>
          </a:p>
        </p:txBody>
      </p:sp>
    </p:spTree>
    <p:extLst>
      <p:ext uri="{BB962C8B-B14F-4D97-AF65-F5344CB8AC3E}">
        <p14:creationId xmlns:p14="http://schemas.microsoft.com/office/powerpoint/2010/main" xmlns="" val="3169014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404664"/>
            <a:ext cx="7315200" cy="794057"/>
          </a:xfrm>
        </p:spPr>
        <p:txBody>
          <a:bodyPr/>
          <a:lstStyle/>
          <a:p>
            <a:pPr algn="ctr"/>
            <a:r>
              <a:rPr lang="tr-TR" b="1" dirty="0">
                <a:latin typeface="Century Gothic" pitchFamily="34" charset="0"/>
              </a:rPr>
              <a:t>BEP NASIL HAZIRLANIR?</a:t>
            </a:r>
            <a:endParaRPr lang="tr-TR" dirty="0"/>
          </a:p>
        </p:txBody>
      </p:sp>
      <p:sp>
        <p:nvSpPr>
          <p:cNvPr id="3" name="Rectangle 3"/>
          <p:cNvSpPr txBox="1">
            <a:spLocks noChangeArrowheads="1"/>
          </p:cNvSpPr>
          <p:nvPr/>
        </p:nvSpPr>
        <p:spPr>
          <a:xfrm>
            <a:off x="467544" y="1412776"/>
            <a:ext cx="7848872" cy="4608512"/>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buClr>
                <a:schemeClr val="tx2"/>
              </a:buClr>
            </a:pPr>
            <a:r>
              <a:rPr lang="tr-TR" sz="1200" b="1" dirty="0">
                <a:latin typeface="Century Gothic" pitchFamily="34" charset="0"/>
              </a:rPr>
              <a:t>Öğrencinin o anki performansı </a:t>
            </a:r>
          </a:p>
          <a:p>
            <a:pPr>
              <a:lnSpc>
                <a:spcPct val="150000"/>
              </a:lnSpc>
              <a:buClr>
                <a:schemeClr val="tx2"/>
              </a:buClr>
            </a:pPr>
            <a:r>
              <a:rPr lang="tr-TR" sz="1200" b="1" dirty="0">
                <a:latin typeface="Century Gothic" pitchFamily="34" charset="0"/>
              </a:rPr>
              <a:t>Kısa dönemli öğretim hedeflerini de içeren uzun dönemli amaçlar </a:t>
            </a:r>
          </a:p>
          <a:p>
            <a:pPr>
              <a:lnSpc>
                <a:spcPct val="150000"/>
              </a:lnSpc>
              <a:buClr>
                <a:schemeClr val="tx2"/>
              </a:buClr>
            </a:pPr>
            <a:r>
              <a:rPr lang="tr-TR" sz="1200" b="1" dirty="0">
                <a:latin typeface="Century Gothic" pitchFamily="34" charset="0"/>
              </a:rPr>
              <a:t>Belirlenen amaçlara ulaşmak için hazırlanan uygun öğretim planları</a:t>
            </a:r>
          </a:p>
          <a:p>
            <a:pPr>
              <a:lnSpc>
                <a:spcPct val="150000"/>
              </a:lnSpc>
              <a:buClr>
                <a:schemeClr val="tx2"/>
              </a:buClr>
            </a:pPr>
            <a:r>
              <a:rPr lang="tr-TR" sz="1200" b="1" dirty="0">
                <a:latin typeface="Century Gothic" pitchFamily="34" charset="0"/>
              </a:rPr>
              <a:t>Bireye sağlanacak özel eğitim hizmetleri </a:t>
            </a:r>
          </a:p>
          <a:p>
            <a:pPr>
              <a:lnSpc>
                <a:spcPct val="150000"/>
              </a:lnSpc>
              <a:buClr>
                <a:schemeClr val="tx2"/>
              </a:buClr>
            </a:pPr>
            <a:r>
              <a:rPr lang="tr-TR" sz="1200" b="1" dirty="0">
                <a:latin typeface="Century Gothic" pitchFamily="34" charset="0"/>
              </a:rPr>
              <a:t>Her amacı kapsayacak özel ve eğitsel destek hizmetler</a:t>
            </a:r>
          </a:p>
          <a:p>
            <a:pPr>
              <a:lnSpc>
                <a:spcPct val="150000"/>
              </a:lnSpc>
              <a:buClr>
                <a:schemeClr val="tx2"/>
              </a:buClr>
            </a:pPr>
            <a:r>
              <a:rPr lang="tr-TR" sz="1200" b="1" dirty="0">
                <a:latin typeface="Century Gothic" pitchFamily="34" charset="0"/>
              </a:rPr>
              <a:t>Normal eğitim programlarının hangi alanlarında bireye yönelik uyarlama yapılacağı </a:t>
            </a:r>
          </a:p>
          <a:p>
            <a:pPr>
              <a:lnSpc>
                <a:spcPct val="150000"/>
              </a:lnSpc>
              <a:buClr>
                <a:schemeClr val="tx2"/>
              </a:buClr>
            </a:pPr>
            <a:r>
              <a:rPr lang="tr-TR" sz="1200" b="1" dirty="0">
                <a:latin typeface="Century Gothic" pitchFamily="34" charset="0"/>
              </a:rPr>
              <a:t>Değerlendirme süreci</a:t>
            </a:r>
          </a:p>
          <a:p>
            <a:pPr>
              <a:lnSpc>
                <a:spcPct val="150000"/>
              </a:lnSpc>
              <a:buClr>
                <a:schemeClr val="tx2"/>
              </a:buClr>
            </a:pPr>
            <a:r>
              <a:rPr lang="tr-TR" sz="1200" b="1" dirty="0">
                <a:latin typeface="Century Gothic" pitchFamily="34" charset="0"/>
              </a:rPr>
              <a:t>Bu tür hizmetlerin uygulanması için öngörülen süre</a:t>
            </a:r>
          </a:p>
          <a:p>
            <a:pPr>
              <a:lnSpc>
                <a:spcPct val="150000"/>
              </a:lnSpc>
              <a:buClr>
                <a:schemeClr val="tx2"/>
              </a:buClr>
            </a:pPr>
            <a:r>
              <a:rPr lang="tr-TR" sz="1200" b="1" dirty="0">
                <a:latin typeface="Century Gothic" pitchFamily="34" charset="0"/>
              </a:rPr>
              <a:t>Programın devam edeceği zaman çizelgesi</a:t>
            </a:r>
          </a:p>
          <a:p>
            <a:pPr>
              <a:lnSpc>
                <a:spcPct val="150000"/>
              </a:lnSpc>
              <a:buClr>
                <a:schemeClr val="tx2"/>
              </a:buClr>
            </a:pPr>
            <a:r>
              <a:rPr lang="tr-TR" sz="1200" b="1" dirty="0">
                <a:latin typeface="Century Gothic" pitchFamily="34" charset="0"/>
              </a:rPr>
              <a:t>Birey için hangi koşullarda ne tür ve nasıl düzenlemeler yapmak gerektiği yazılarak BEP hazırlanır. </a:t>
            </a:r>
          </a:p>
        </p:txBody>
      </p:sp>
    </p:spTree>
    <p:extLst>
      <p:ext uri="{BB962C8B-B14F-4D97-AF65-F5344CB8AC3E}">
        <p14:creationId xmlns:p14="http://schemas.microsoft.com/office/powerpoint/2010/main" xmlns="" val="288389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xfrm>
            <a:off x="251520" y="2060848"/>
            <a:ext cx="2962672" cy="1872208"/>
          </a:xfrm>
        </p:spPr>
        <p:txBody>
          <a:bodyPr>
            <a:normAutofit/>
          </a:bodyPr>
          <a:lstStyle/>
          <a:p>
            <a:pPr algn="ctr"/>
            <a:r>
              <a:rPr lang="tr-TR" sz="3600" dirty="0"/>
              <a:t>BEP</a:t>
            </a:r>
            <a:br>
              <a:rPr lang="tr-TR" sz="3600" dirty="0"/>
            </a:br>
            <a:r>
              <a:rPr lang="tr-TR" sz="3600" dirty="0"/>
              <a:t>HAZIRLAMA</a:t>
            </a:r>
            <a:br>
              <a:rPr lang="tr-TR" sz="3600" dirty="0"/>
            </a:br>
            <a:r>
              <a:rPr lang="tr-TR" sz="3600" dirty="0"/>
              <a:t>SÜRECİ</a:t>
            </a:r>
          </a:p>
        </p:txBody>
      </p:sp>
      <p:pic>
        <p:nvPicPr>
          <p:cNvPr id="3074" name="Picture 2"/>
          <p:cNvPicPr>
            <a:picLocks noGrp="1" noChangeAspect="1" noChangeArrowheads="1"/>
          </p:cNvPicPr>
          <p:nvPr>
            <p:ph sz="half" idx="4294967295"/>
          </p:nvPr>
        </p:nvPicPr>
        <p:blipFill rotWithShape="1">
          <a:blip r:embed="rId3" cstate="print">
            <a:extLst>
              <a:ext uri="{28A0092B-C50C-407E-A947-70E740481C1C}">
                <a14:useLocalDpi xmlns:a14="http://schemas.microsoft.com/office/drawing/2010/main" xmlns="" val="0"/>
              </a:ext>
            </a:extLst>
          </a:blip>
          <a:srcRect l="32475" t="26060" r="32352" b="3820"/>
          <a:stretch/>
        </p:blipFill>
        <p:spPr bwMode="auto">
          <a:xfrm>
            <a:off x="3502025" y="0"/>
            <a:ext cx="5641975" cy="685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769980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Yuvarlatılmış Dikdörtgen 2"/>
          <p:cNvSpPr/>
          <p:nvPr/>
        </p:nvSpPr>
        <p:spPr>
          <a:xfrm>
            <a:off x="-16768" y="1844824"/>
            <a:ext cx="8928992" cy="475252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tr-TR" sz="1600" dirty="0">
              <a:solidFill>
                <a:schemeClr val="tx1"/>
              </a:solidFill>
            </a:endParaRPr>
          </a:p>
          <a:p>
            <a:pPr marL="285750" indent="-285750">
              <a:lnSpc>
                <a:spcPct val="150000"/>
              </a:lnSpc>
              <a:buFont typeface="Wingdings" panose="05000000000000000000" pitchFamily="2" charset="2"/>
              <a:buChar char="Ø"/>
            </a:pPr>
            <a:r>
              <a:rPr lang="tr-TR" sz="1400" dirty="0">
                <a:solidFill>
                  <a:schemeClr val="tx1"/>
                </a:solidFill>
              </a:rPr>
              <a:t>Kaynaştırma öğrencilerinin değerlendirilmesinde; sınavları ayrı yapılmalıdır.</a:t>
            </a:r>
          </a:p>
          <a:p>
            <a:pPr marL="285750" indent="-285750">
              <a:lnSpc>
                <a:spcPct val="150000"/>
              </a:lnSpc>
              <a:buFont typeface="Wingdings" panose="05000000000000000000" pitchFamily="2" charset="2"/>
              <a:buChar char="Ø"/>
            </a:pPr>
            <a:r>
              <a:rPr lang="tr-TR" sz="1400" dirty="0">
                <a:solidFill>
                  <a:schemeClr val="tx1"/>
                </a:solidFill>
              </a:rPr>
              <a:t>Sınavların yazılı sınav olma zorunluluğu yoktur. Sözlü veya proje uygulaması şeklinde olabilir.</a:t>
            </a:r>
          </a:p>
          <a:p>
            <a:pPr marL="285750" indent="-285750">
              <a:lnSpc>
                <a:spcPct val="150000"/>
              </a:lnSpc>
              <a:buFont typeface="Wingdings" panose="05000000000000000000" pitchFamily="2" charset="2"/>
              <a:buChar char="Ø"/>
            </a:pPr>
            <a:r>
              <a:rPr lang="tr-TR" sz="1400" dirty="0">
                <a:solidFill>
                  <a:schemeClr val="tx1"/>
                </a:solidFill>
              </a:rPr>
              <a:t>Kaynaştırma öğrencisine zayıf not verilmez. Sınıfta bırakılmaz fakat bazı istisna durumlar vardır.</a:t>
            </a:r>
          </a:p>
          <a:p>
            <a:pPr marL="285750" indent="-285750">
              <a:lnSpc>
                <a:spcPct val="150000"/>
              </a:lnSpc>
              <a:buFont typeface="Wingdings" panose="05000000000000000000" pitchFamily="2" charset="2"/>
              <a:buChar char="Ø"/>
            </a:pPr>
            <a:r>
              <a:rPr lang="tr-TR" sz="1400" dirty="0">
                <a:solidFill>
                  <a:schemeClr val="tx1"/>
                </a:solidFill>
              </a:rPr>
              <a:t>Öğrencinin destek eğitim alıp almayacağına, alacaksa hangi derslerden alacağına BEP birimi karar verir. 14 saate kadar destek eğitim alabilir.</a:t>
            </a:r>
          </a:p>
          <a:p>
            <a:pPr marL="285750" indent="-285750">
              <a:lnSpc>
                <a:spcPct val="150000"/>
              </a:lnSpc>
              <a:buFont typeface="Wingdings" panose="05000000000000000000" pitchFamily="2" charset="2"/>
              <a:buChar char="Ø"/>
            </a:pPr>
            <a:r>
              <a:rPr lang="tr-TR" sz="1400" dirty="0">
                <a:solidFill>
                  <a:schemeClr val="tx1"/>
                </a:solidFill>
              </a:rPr>
              <a:t>Öğrenci ve ailesi isterse yabancı dilden muaf olabilir. (Hafif Düzey Zihinsel Yetersizlik, İşitme Yetersizliği, </a:t>
            </a:r>
            <a:r>
              <a:rPr lang="tr-TR" sz="1400" dirty="0" smtClean="0">
                <a:solidFill>
                  <a:schemeClr val="tx1"/>
                </a:solidFill>
              </a:rPr>
              <a:t>OTİZM Yetersizliği)</a:t>
            </a:r>
            <a:endParaRPr lang="tr-TR" sz="1400" dirty="0">
              <a:solidFill>
                <a:schemeClr val="tx1"/>
              </a:solidFill>
            </a:endParaRPr>
          </a:p>
          <a:p>
            <a:pPr marL="285750" indent="-285750">
              <a:lnSpc>
                <a:spcPct val="150000"/>
              </a:lnSpc>
              <a:buFont typeface="Wingdings" panose="05000000000000000000" pitchFamily="2" charset="2"/>
              <a:buChar char="Ø"/>
            </a:pPr>
            <a:r>
              <a:rPr lang="tr-TR" sz="1400" dirty="0">
                <a:solidFill>
                  <a:schemeClr val="tx1"/>
                </a:solidFill>
              </a:rPr>
              <a:t>Kaynaştırma öğrencilerinin bulunduğu sınıflar kalabalık olmamalıdır. Sınıfta 1 kaynaştırma öğrencisi varsa sınıf mevcudu 35’den fazla olmamalı, eğer 2 tane kaynaştırma öğrencisi varsa sınıf mevcudu 25’den fazla olmamalıdır.</a:t>
            </a:r>
          </a:p>
          <a:p>
            <a:pPr>
              <a:lnSpc>
                <a:spcPct val="150000"/>
              </a:lnSpc>
            </a:pPr>
            <a:endParaRPr lang="tr-TR" sz="1600" dirty="0">
              <a:solidFill>
                <a:schemeClr val="tx1"/>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1519" y="164309"/>
            <a:ext cx="7848873" cy="1440160"/>
          </a:xfrm>
          <a:prstGeom prst="rect">
            <a:avLst/>
          </a:prstGeom>
        </p:spPr>
      </p:pic>
    </p:spTree>
    <p:extLst>
      <p:ext uri="{BB962C8B-B14F-4D97-AF65-F5344CB8AC3E}">
        <p14:creationId xmlns:p14="http://schemas.microsoft.com/office/powerpoint/2010/main" xmlns="" val="2579654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A5F33C78-D3D9-4B77-B026-A9F25959FA6D}" type="slidenum">
              <a:rPr lang="tr-TR" altLang="tr-TR" smtClean="0"/>
              <a:pPr>
                <a:defRPr/>
              </a:pPr>
              <a:t>18</a:t>
            </a:fld>
            <a:endParaRPr lang="tr-TR" altLang="tr-TR"/>
          </a:p>
        </p:txBody>
      </p:sp>
      <p:sp>
        <p:nvSpPr>
          <p:cNvPr id="3" name="Dikdörtgen 2"/>
          <p:cNvSpPr/>
          <p:nvPr/>
        </p:nvSpPr>
        <p:spPr>
          <a:xfrm>
            <a:off x="1144304" y="1988840"/>
            <a:ext cx="6768752" cy="4093428"/>
          </a:xfrm>
          <a:prstGeom prst="rect">
            <a:avLst/>
          </a:prstGeom>
        </p:spPr>
        <p:txBody>
          <a:bodyPr wrap="square">
            <a:spAutoFit/>
          </a:bodyPr>
          <a:lstStyle/>
          <a:p>
            <a:endParaRPr lang="tr-TR" dirty="0" smtClean="0">
              <a:solidFill>
                <a:srgbClr val="00B050"/>
              </a:solidFill>
            </a:endParaRPr>
          </a:p>
          <a:p>
            <a:endParaRPr lang="tr-TR" dirty="0">
              <a:solidFill>
                <a:srgbClr val="00B050"/>
              </a:solidFill>
            </a:endParaRPr>
          </a:p>
          <a:p>
            <a:endParaRPr lang="tr-TR" dirty="0" smtClean="0">
              <a:solidFill>
                <a:srgbClr val="00B050"/>
              </a:solidFill>
            </a:endParaRPr>
          </a:p>
          <a:p>
            <a:endParaRPr lang="tr-TR" dirty="0">
              <a:solidFill>
                <a:srgbClr val="00B050"/>
              </a:solidFill>
            </a:endParaRPr>
          </a:p>
          <a:p>
            <a:endParaRPr lang="tr-TR" dirty="0" smtClean="0">
              <a:solidFill>
                <a:srgbClr val="00B050"/>
              </a:solidFill>
            </a:endParaRPr>
          </a:p>
          <a:p>
            <a:endParaRPr lang="tr-TR" dirty="0">
              <a:solidFill>
                <a:srgbClr val="00B050"/>
              </a:solidFill>
            </a:endParaRPr>
          </a:p>
          <a:p>
            <a:endParaRPr lang="tr-TR" dirty="0" smtClean="0">
              <a:solidFill>
                <a:srgbClr val="00B050"/>
              </a:solidFill>
            </a:endParaRPr>
          </a:p>
          <a:p>
            <a:endParaRPr lang="tr-TR" dirty="0">
              <a:solidFill>
                <a:srgbClr val="00B050"/>
              </a:solidFill>
            </a:endParaRPr>
          </a:p>
          <a:p>
            <a:endParaRPr lang="tr-TR" dirty="0" smtClean="0">
              <a:solidFill>
                <a:srgbClr val="00B050"/>
              </a:solidFill>
            </a:endParaRPr>
          </a:p>
          <a:p>
            <a:endParaRPr lang="tr-TR" dirty="0">
              <a:solidFill>
                <a:srgbClr val="00B050"/>
              </a:solidFill>
            </a:endParaRPr>
          </a:p>
          <a:p>
            <a:r>
              <a:rPr lang="tr-TR" dirty="0" smtClean="0">
                <a:solidFill>
                  <a:srgbClr val="00B050"/>
                </a:solidFill>
              </a:rPr>
              <a:t>“</a:t>
            </a:r>
            <a:r>
              <a:rPr lang="tr-TR" sz="4000" b="1" dirty="0">
                <a:solidFill>
                  <a:srgbClr val="00B050"/>
                </a:solidFill>
              </a:rPr>
              <a:t>Eğitimde metot değil, insan kişiliği göz önüne alınmalıdır.”</a:t>
            </a:r>
          </a:p>
        </p:txBody>
      </p:sp>
      <p:pic>
        <p:nvPicPr>
          <p:cNvPr id="1026" name="Picture 2" descr="Eğitim İle İlgili Sözl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99592" y="980728"/>
            <a:ext cx="7560840" cy="3810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95614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04664"/>
            <a:ext cx="7315200" cy="1154097"/>
          </a:xfrm>
        </p:spPr>
        <p:txBody>
          <a:bodyPr>
            <a:normAutofit fontScale="90000"/>
          </a:bodyPr>
          <a:lstStyle/>
          <a:p>
            <a:pPr algn="ctr"/>
            <a:r>
              <a:rPr lang="tr-TR" b="1" dirty="0"/>
              <a:t>KAYNAŞTIRMA EĞİTİMİ </a:t>
            </a:r>
            <a:r>
              <a:rPr lang="tr-TR" dirty="0">
                <a:solidFill>
                  <a:schemeClr val="accent5">
                    <a:lumMod val="75000"/>
                  </a:schemeClr>
                </a:solidFill>
              </a:rPr>
              <a:t/>
            </a:r>
            <a:br>
              <a:rPr lang="tr-TR" dirty="0">
                <a:solidFill>
                  <a:schemeClr val="accent5">
                    <a:lumMod val="75000"/>
                  </a:schemeClr>
                </a:solidFill>
              </a:rPr>
            </a:br>
            <a:endParaRPr lang="tr-TR" dirty="0"/>
          </a:p>
        </p:txBody>
      </p:sp>
      <p:sp>
        <p:nvSpPr>
          <p:cNvPr id="3" name="İçerik Yer Tutucusu 2"/>
          <p:cNvSpPr>
            <a:spLocks noGrp="1"/>
          </p:cNvSpPr>
          <p:nvPr>
            <p:ph idx="1"/>
          </p:nvPr>
        </p:nvSpPr>
        <p:spPr>
          <a:xfrm>
            <a:off x="467544" y="1340768"/>
            <a:ext cx="7315200" cy="2952328"/>
          </a:xfrm>
        </p:spPr>
        <p:txBody>
          <a:bodyPr>
            <a:normAutofit/>
          </a:bodyPr>
          <a:lstStyle/>
          <a:p>
            <a:pPr marL="0" indent="0">
              <a:buNone/>
            </a:pPr>
            <a:r>
              <a:rPr lang="tr-TR" b="1" dirty="0"/>
              <a:t>     </a:t>
            </a:r>
          </a:p>
          <a:p>
            <a:pPr marL="0" indent="0" algn="ctr">
              <a:buNone/>
            </a:pPr>
            <a:r>
              <a:rPr lang="tr-TR" b="1" dirty="0"/>
              <a:t>KAYNAŞTIRMA NEDİR ? </a:t>
            </a:r>
          </a:p>
          <a:p>
            <a:pPr marL="0" indent="0">
              <a:buNone/>
            </a:pPr>
            <a:endParaRPr lang="tr-TR" dirty="0"/>
          </a:p>
          <a:p>
            <a:pPr algn="just"/>
            <a:r>
              <a:rPr lang="tr-TR" dirty="0"/>
              <a:t>Özel eğitime ihtiyacı olan bireylerin akranları ile birlikte eğitim ve öğretimlerini bütün kademelerde sürdürme esasına dayanan, destek hizmetlerinin sağlandığı özel eğitim uygulamalarıdır. </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247035">
            <a:off x="4803480" y="4042196"/>
            <a:ext cx="3131840" cy="254897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xmlns="" val="427634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332656"/>
            <a:ext cx="7315200" cy="1154097"/>
          </a:xfrm>
        </p:spPr>
        <p:txBody>
          <a:bodyPr>
            <a:normAutofit fontScale="90000"/>
          </a:bodyPr>
          <a:lstStyle/>
          <a:p>
            <a:pPr algn="ctr"/>
            <a:r>
              <a:rPr lang="tr-TR" dirty="0"/>
              <a:t>BEP GELİŞTİRME BİRİMİ KİMLERDEN OLUŞUR?</a:t>
            </a:r>
          </a:p>
        </p:txBody>
      </p:sp>
      <p:pic>
        <p:nvPicPr>
          <p:cNvPr id="4098"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33143" t="34365" r="33714" b="30166"/>
          <a:stretch/>
        </p:blipFill>
        <p:spPr bwMode="auto">
          <a:xfrm>
            <a:off x="827584" y="1638130"/>
            <a:ext cx="7686145" cy="488390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Metin kutusu 3"/>
          <p:cNvSpPr txBox="1"/>
          <p:nvPr/>
        </p:nvSpPr>
        <p:spPr>
          <a:xfrm>
            <a:off x="3779912" y="1954574"/>
            <a:ext cx="1512168" cy="646331"/>
          </a:xfrm>
          <a:prstGeom prst="rect">
            <a:avLst/>
          </a:prstGeom>
          <a:solidFill>
            <a:srgbClr val="ABFFF7"/>
          </a:solidFill>
        </p:spPr>
        <p:txBody>
          <a:bodyPr wrap="square" rtlCol="0">
            <a:spAutoFit/>
          </a:bodyPr>
          <a:lstStyle/>
          <a:p>
            <a:pPr algn="ctr"/>
            <a:r>
              <a:rPr lang="tr-TR" b="1" dirty="0">
                <a:solidFill>
                  <a:prstClr val="black"/>
                </a:solidFill>
              </a:rPr>
              <a:t>Psikolojik Danışman</a:t>
            </a:r>
          </a:p>
        </p:txBody>
      </p:sp>
    </p:spTree>
    <p:extLst>
      <p:ext uri="{BB962C8B-B14F-4D97-AF65-F5344CB8AC3E}">
        <p14:creationId xmlns:p14="http://schemas.microsoft.com/office/powerpoint/2010/main" xmlns="" val="211246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1"/>
            <a:ext cx="7272364" cy="914400"/>
          </a:xfrm>
        </p:spPr>
        <p:txBody>
          <a:bodyPr/>
          <a:lstStyle/>
          <a:p>
            <a:r>
              <a:rPr lang="tr-TR" dirty="0" err="1" smtClean="0"/>
              <a:t>Kİmler</a:t>
            </a:r>
            <a:r>
              <a:rPr lang="tr-TR" dirty="0" smtClean="0"/>
              <a:t> Özel EĞİTİM </a:t>
            </a:r>
            <a:r>
              <a:rPr lang="tr-TR" dirty="0" err="1" smtClean="0"/>
              <a:t>Hİzmetlerİnden</a:t>
            </a:r>
            <a:r>
              <a:rPr lang="tr-TR" dirty="0" smtClean="0"/>
              <a:t> </a:t>
            </a:r>
            <a:r>
              <a:rPr lang="tr-TR" dirty="0" err="1" smtClean="0"/>
              <a:t>FaydalanIrlar</a:t>
            </a:r>
            <a:r>
              <a:rPr lang="tr-TR" dirty="0" smtClean="0"/>
              <a:t>?</a:t>
            </a:r>
            <a:endParaRPr lang="tr-TR" dirty="0"/>
          </a:p>
        </p:txBody>
      </p:sp>
      <p:sp>
        <p:nvSpPr>
          <p:cNvPr id="3" name="2 İçerik Yer Tutucusu"/>
          <p:cNvSpPr>
            <a:spLocks noGrp="1"/>
          </p:cNvSpPr>
          <p:nvPr>
            <p:ph idx="1"/>
          </p:nvPr>
        </p:nvSpPr>
        <p:spPr>
          <a:xfrm>
            <a:off x="822327" y="1100138"/>
            <a:ext cx="7521575" cy="5257819"/>
          </a:xfrm>
        </p:spPr>
        <p:txBody>
          <a:bodyPr/>
          <a:lstStyle/>
          <a:p>
            <a:r>
              <a:rPr lang="tr-TR" sz="2400" dirty="0" smtClean="0">
                <a:solidFill>
                  <a:srgbClr val="FF0000"/>
                </a:solidFill>
              </a:rPr>
              <a:t>Zihinsel Yetersizliği Olan Kişiler  (HDZY) (10 KİŞİ)</a:t>
            </a:r>
          </a:p>
          <a:p>
            <a:r>
              <a:rPr lang="tr-TR" sz="2400" dirty="0" smtClean="0"/>
              <a:t>İşitme Yetersizliği Olan Kişiler</a:t>
            </a:r>
          </a:p>
          <a:p>
            <a:r>
              <a:rPr lang="tr-TR" sz="2400" dirty="0" smtClean="0">
                <a:solidFill>
                  <a:srgbClr val="FF0000"/>
                </a:solidFill>
              </a:rPr>
              <a:t>Duygusal Ve Davranış Bozukluğu Olan Kişiler (1KİŞİ)</a:t>
            </a:r>
          </a:p>
          <a:p>
            <a:r>
              <a:rPr lang="tr-TR" sz="2400" dirty="0" smtClean="0">
                <a:solidFill>
                  <a:srgbClr val="FF0000"/>
                </a:solidFill>
              </a:rPr>
              <a:t>AZ Görme Yetersizliği Olan Kişiler (2 KİŞİ)</a:t>
            </a:r>
          </a:p>
          <a:p>
            <a:r>
              <a:rPr lang="tr-TR" sz="2400" dirty="0" smtClean="0"/>
              <a:t>Bedensel Yetersizliği Olan Kişiler</a:t>
            </a:r>
          </a:p>
          <a:p>
            <a:r>
              <a:rPr lang="tr-TR" sz="2400" dirty="0" smtClean="0">
                <a:solidFill>
                  <a:srgbClr val="FF0000"/>
                </a:solidFill>
              </a:rPr>
              <a:t>Dil-Konuşma Güçlüğü Olan Kişiler (1 KİŞİ)</a:t>
            </a:r>
          </a:p>
          <a:p>
            <a:r>
              <a:rPr lang="tr-TR" sz="2400" dirty="0" smtClean="0">
                <a:solidFill>
                  <a:srgbClr val="FF0000"/>
                </a:solidFill>
              </a:rPr>
              <a:t>Özel Öğrenme Güçlüğü Olan Kişiler (4 KİŞİ)</a:t>
            </a:r>
          </a:p>
          <a:p>
            <a:r>
              <a:rPr lang="tr-TR" sz="2400" dirty="0" smtClean="0"/>
              <a:t>Otizmli Kişiler</a:t>
            </a:r>
          </a:p>
          <a:p>
            <a:r>
              <a:rPr lang="tr-TR" sz="2400" dirty="0" smtClean="0">
                <a:solidFill>
                  <a:srgbClr val="FF0000"/>
                </a:solidFill>
              </a:rPr>
              <a:t>Dikkat Eksikliği ve </a:t>
            </a:r>
            <a:r>
              <a:rPr lang="tr-TR" sz="2400" dirty="0" err="1" smtClean="0">
                <a:solidFill>
                  <a:srgbClr val="FF0000"/>
                </a:solidFill>
              </a:rPr>
              <a:t>Hipe.Bozukluğu</a:t>
            </a:r>
            <a:r>
              <a:rPr lang="tr-TR" sz="2400" dirty="0" smtClean="0">
                <a:solidFill>
                  <a:srgbClr val="FF0000"/>
                </a:solidFill>
              </a:rPr>
              <a:t> Olan Kişiler (2 KİŞİ)</a:t>
            </a:r>
          </a:p>
          <a:p>
            <a:r>
              <a:rPr lang="tr-TR" sz="2400" dirty="0" smtClean="0">
                <a:solidFill>
                  <a:srgbClr val="FF0000"/>
                </a:solidFill>
              </a:rPr>
              <a:t>Süregelen Rahatsızlığı Olan Kişiler  (1KİŞİ)</a:t>
            </a:r>
          </a:p>
          <a:p>
            <a:r>
              <a:rPr lang="tr-TR" sz="2400" dirty="0" smtClean="0"/>
              <a:t>Üstün Yetenekli Olan Kişiler</a:t>
            </a:r>
          </a:p>
          <a:p>
            <a:endParaRPr lang="tr-TR" dirty="0"/>
          </a:p>
        </p:txBody>
      </p:sp>
      <p:sp>
        <p:nvSpPr>
          <p:cNvPr id="4" name="3 Slayt Numarası Yer Tutucusu"/>
          <p:cNvSpPr>
            <a:spLocks noGrp="1"/>
          </p:cNvSpPr>
          <p:nvPr>
            <p:ph type="sldNum" sz="quarter" idx="12"/>
          </p:nvPr>
        </p:nvSpPr>
        <p:spPr/>
        <p:txBody>
          <a:bodyPr/>
          <a:lstStyle/>
          <a:p>
            <a:pPr>
              <a:defRPr/>
            </a:pPr>
            <a:fld id="{27DB5839-1561-440A-8B44-9D240BC53CAD}" type="slidenum">
              <a:rPr lang="tr-TR" altLang="tr-TR" smtClean="0"/>
              <a:pPr>
                <a:defRPr/>
              </a:pPr>
              <a:t>4</a:t>
            </a:fld>
            <a:endParaRPr lang="tr-TR" altLang="tr-TR"/>
          </a:p>
        </p:txBody>
      </p:sp>
    </p:spTree>
    <p:extLst>
      <p:ext uri="{BB962C8B-B14F-4D97-AF65-F5344CB8AC3E}">
        <p14:creationId xmlns:p14="http://schemas.microsoft.com/office/powerpoint/2010/main" xmlns="" val="1404524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1"/>
            <a:ext cx="7272364" cy="914400"/>
          </a:xfrm>
        </p:spPr>
        <p:txBody>
          <a:bodyPr/>
          <a:lstStyle/>
          <a:p>
            <a:r>
              <a:rPr lang="tr-TR" dirty="0" smtClean="0"/>
              <a:t>HAFİF DÜZEYDE ZİHİNSEL </a:t>
            </a:r>
            <a:r>
              <a:rPr lang="tr-TR" dirty="0" err="1" smtClean="0"/>
              <a:t>YETERSİZLİk</a:t>
            </a:r>
            <a:endParaRPr lang="tr-TR" dirty="0"/>
          </a:p>
        </p:txBody>
      </p:sp>
      <p:sp>
        <p:nvSpPr>
          <p:cNvPr id="3" name="2 İçerik Yer Tutucusu"/>
          <p:cNvSpPr>
            <a:spLocks noGrp="1"/>
          </p:cNvSpPr>
          <p:nvPr>
            <p:ph idx="1"/>
          </p:nvPr>
        </p:nvSpPr>
        <p:spPr>
          <a:xfrm>
            <a:off x="285720" y="1100138"/>
            <a:ext cx="8572559" cy="5114943"/>
          </a:xfrm>
        </p:spPr>
        <p:txBody>
          <a:bodyPr/>
          <a:lstStyle/>
          <a:p>
            <a:r>
              <a:rPr lang="tr-TR" sz="2000" dirty="0" smtClean="0"/>
              <a:t>Hafif düzeyde zihinsel yetersizlik; bireyin temel okuma- yazma ve sayma becerilerini kazanmasında ortaya çıkan gecikme durumu olarak tarif edilmektedir.</a:t>
            </a:r>
          </a:p>
          <a:p>
            <a:r>
              <a:rPr lang="tr-TR" sz="2000" dirty="0" smtClean="0"/>
              <a:t>Dikkat süreleri, kısa süreli hafızaları zayıftır. Unutkanlıklar yaşarlar.</a:t>
            </a:r>
          </a:p>
          <a:p>
            <a:r>
              <a:rPr lang="tr-TR" sz="2000" dirty="0" smtClean="0"/>
              <a:t>Başarısızlıkları daha çok okuma-anlamadadır.</a:t>
            </a:r>
          </a:p>
          <a:p>
            <a:r>
              <a:rPr lang="tr-TR" sz="2000" dirty="0" smtClean="0"/>
              <a:t>Özgüvenleri düşüktür. Öğrenilmiş çaresizlikleri vardır.</a:t>
            </a:r>
          </a:p>
          <a:p>
            <a:r>
              <a:rPr lang="tr-TR" sz="2000" dirty="0" smtClean="0"/>
              <a:t>Yaşıtlarını 2-3 yıl geriden takip ederler.</a:t>
            </a:r>
          </a:p>
          <a:p>
            <a:r>
              <a:rPr lang="tr-TR" sz="2000" dirty="0" smtClean="0"/>
              <a:t>Öncelikle okuma-anlama konularında sıkıntı yaşadıkları için </a:t>
            </a:r>
            <a:r>
              <a:rPr lang="tr-TR" sz="2000" dirty="0" smtClean="0">
                <a:solidFill>
                  <a:srgbClr val="FF0000"/>
                </a:solidFill>
              </a:rPr>
              <a:t>kısa, sade ve net cümlelerin </a:t>
            </a:r>
            <a:r>
              <a:rPr lang="tr-TR" sz="2000" dirty="0" smtClean="0"/>
              <a:t>olduğu metinlerle çalışmalar ve değerlendirme soruları hazırlanmalıdır.</a:t>
            </a:r>
          </a:p>
          <a:p>
            <a:r>
              <a:rPr lang="tr-TR" sz="2000" dirty="0" smtClean="0"/>
              <a:t>Dikkat süreleri ve hafızaları zayıf olduğundan öğretmene ve tahtaya olabildiğince yakın oturtulmalıdırlar.</a:t>
            </a:r>
          </a:p>
          <a:p>
            <a:r>
              <a:rPr lang="tr-TR" sz="2000" dirty="0" smtClean="0"/>
              <a:t>Velisinin dilekçesiyle </a:t>
            </a:r>
            <a:r>
              <a:rPr lang="tr-TR" sz="2000" dirty="0" smtClean="0">
                <a:solidFill>
                  <a:srgbClr val="0070C0"/>
                </a:solidFill>
              </a:rPr>
              <a:t>yabancı dil derslerinden muaf </a:t>
            </a:r>
            <a:r>
              <a:rPr lang="tr-TR" sz="2000" dirty="0" smtClean="0"/>
              <a:t>olabilmektedirler.</a:t>
            </a:r>
          </a:p>
          <a:p>
            <a:r>
              <a:rPr lang="tr-TR" sz="2000" dirty="0" smtClean="0">
                <a:solidFill>
                  <a:srgbClr val="C00000"/>
                </a:solidFill>
              </a:rPr>
              <a:t>BEP hazırlanması zorunludur.</a:t>
            </a:r>
          </a:p>
          <a:p>
            <a:endParaRPr lang="tr-TR" dirty="0"/>
          </a:p>
        </p:txBody>
      </p:sp>
      <p:sp>
        <p:nvSpPr>
          <p:cNvPr id="4" name="3 Slayt Numarası Yer Tutucusu"/>
          <p:cNvSpPr>
            <a:spLocks noGrp="1"/>
          </p:cNvSpPr>
          <p:nvPr>
            <p:ph type="sldNum" sz="quarter" idx="12"/>
          </p:nvPr>
        </p:nvSpPr>
        <p:spPr/>
        <p:txBody>
          <a:bodyPr/>
          <a:lstStyle/>
          <a:p>
            <a:pPr>
              <a:defRPr/>
            </a:pPr>
            <a:fld id="{27DB5839-1561-440A-8B44-9D240BC53CAD}" type="slidenum">
              <a:rPr lang="tr-TR" altLang="tr-TR" smtClean="0"/>
              <a:pPr>
                <a:defRPr/>
              </a:pPr>
              <a:t>5</a:t>
            </a:fld>
            <a:endParaRPr lang="tr-TR" altLang="tr-TR"/>
          </a:p>
        </p:txBody>
      </p:sp>
    </p:spTree>
    <p:extLst>
      <p:ext uri="{BB962C8B-B14F-4D97-AF65-F5344CB8AC3E}">
        <p14:creationId xmlns:p14="http://schemas.microsoft.com/office/powerpoint/2010/main" xmlns="" val="2458246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764704"/>
            <a:ext cx="7315200" cy="1154097"/>
          </a:xfrm>
        </p:spPr>
        <p:txBody>
          <a:bodyPr>
            <a:normAutofit fontScale="90000"/>
          </a:bodyPr>
          <a:lstStyle/>
          <a:p>
            <a:pPr algn="ctr"/>
            <a:r>
              <a:rPr lang="tr-TR" dirty="0"/>
              <a:t>BENİM ZİHİNSEL YETERSİZLİĞİ OLAN BİR ÖĞRENCİM VAR!</a:t>
            </a:r>
          </a:p>
        </p:txBody>
      </p:sp>
      <p:sp>
        <p:nvSpPr>
          <p:cNvPr id="3" name="İçerik Yer Tutucusu 2"/>
          <p:cNvSpPr>
            <a:spLocks noGrp="1"/>
          </p:cNvSpPr>
          <p:nvPr>
            <p:ph sz="quarter" idx="13"/>
          </p:nvPr>
        </p:nvSpPr>
        <p:spPr>
          <a:xfrm>
            <a:off x="914400" y="2204864"/>
            <a:ext cx="3566160" cy="4131928"/>
          </a:xfrm>
        </p:spPr>
        <p:txBody>
          <a:bodyPr>
            <a:normAutofit/>
          </a:bodyPr>
          <a:lstStyle/>
          <a:p>
            <a:r>
              <a:rPr lang="tr-TR" dirty="0"/>
              <a:t>Öğrencinizi tahtayı ve sizi rahat görebileceği bir sıraya oturtun.</a:t>
            </a:r>
          </a:p>
          <a:p>
            <a:r>
              <a:rPr lang="tr-TR" dirty="0"/>
              <a:t>Sınıf kurallarını belirleyip tek tek öğretin ve kuralların yazılı olarak yer aldığı bir pano hazırlayın.</a:t>
            </a:r>
          </a:p>
          <a:p>
            <a:r>
              <a:rPr lang="tr-TR" dirty="0"/>
              <a:t>Öğrenciye başarabileceği görev ve sorumluluklar verin.</a:t>
            </a:r>
          </a:p>
          <a:p>
            <a:r>
              <a:rPr lang="tr-TR" dirty="0"/>
              <a:t>Öğrencinin sınavını gerekirse bireysel yapın.</a:t>
            </a:r>
          </a:p>
          <a:p>
            <a:endParaRPr lang="tr-TR" dirty="0"/>
          </a:p>
        </p:txBody>
      </p:sp>
      <p:sp>
        <p:nvSpPr>
          <p:cNvPr id="4" name="İçerik Yer Tutucusu 3"/>
          <p:cNvSpPr>
            <a:spLocks noGrp="1"/>
          </p:cNvSpPr>
          <p:nvPr>
            <p:ph sz="quarter" idx="14"/>
          </p:nvPr>
        </p:nvSpPr>
        <p:spPr>
          <a:xfrm>
            <a:off x="4681728" y="2276872"/>
            <a:ext cx="3566160" cy="4062015"/>
          </a:xfrm>
        </p:spPr>
        <p:txBody>
          <a:bodyPr>
            <a:normAutofit/>
          </a:bodyPr>
          <a:lstStyle/>
          <a:p>
            <a:r>
              <a:rPr lang="tr-TR" dirty="0"/>
              <a:t>Sınav sonrasında zaman kaybetmeden geri bildirim vermeye dikkat edin.</a:t>
            </a:r>
          </a:p>
          <a:p>
            <a:r>
              <a:rPr lang="tr-TR" dirty="0"/>
              <a:t>Öğrenci ile konuşurken olumsuzdan çok olumlu ifadeler kullanın.</a:t>
            </a:r>
          </a:p>
          <a:p>
            <a:r>
              <a:rPr lang="tr-TR" dirty="0"/>
              <a:t>Öğrencinin başarılarını anında ödüllendirin.</a:t>
            </a:r>
          </a:p>
        </p:txBody>
      </p:sp>
    </p:spTree>
    <p:extLst>
      <p:ext uri="{BB962C8B-B14F-4D97-AF65-F5344CB8AC3E}">
        <p14:creationId xmlns:p14="http://schemas.microsoft.com/office/powerpoint/2010/main" xmlns="" val="1513988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404664"/>
            <a:ext cx="7920880" cy="1154097"/>
          </a:xfrm>
        </p:spPr>
        <p:txBody>
          <a:bodyPr>
            <a:normAutofit fontScale="90000"/>
          </a:bodyPr>
          <a:lstStyle/>
          <a:p>
            <a:pPr algn="ctr"/>
            <a:r>
              <a:rPr lang="tr-TR" dirty="0"/>
              <a:t>BENİM ÖZEL ÖĞRENME GÜÇLÜĞÜ OLAN BİR ÖĞRENCİM VAR!</a:t>
            </a:r>
          </a:p>
        </p:txBody>
      </p:sp>
      <p:sp>
        <p:nvSpPr>
          <p:cNvPr id="3" name="İçerik Yer Tutucusu 2"/>
          <p:cNvSpPr>
            <a:spLocks noGrp="1"/>
          </p:cNvSpPr>
          <p:nvPr>
            <p:ph sz="quarter" idx="13"/>
          </p:nvPr>
        </p:nvSpPr>
        <p:spPr>
          <a:xfrm>
            <a:off x="755576" y="2276872"/>
            <a:ext cx="3566160" cy="3593592"/>
          </a:xfrm>
        </p:spPr>
        <p:txBody>
          <a:bodyPr>
            <a:normAutofit fontScale="92500" lnSpcReduction="20000"/>
          </a:bodyPr>
          <a:lstStyle/>
          <a:p>
            <a:r>
              <a:rPr lang="tr-TR" dirty="0"/>
              <a:t>Bu öğrencilerin zihinsel yetersizliği olmadığı için güçlük çektiği alanlara yönelik eğitim programı düzenleyin. (BEP)</a:t>
            </a:r>
          </a:p>
          <a:p>
            <a:endParaRPr lang="tr-TR" dirty="0"/>
          </a:p>
          <a:p>
            <a:r>
              <a:rPr lang="tr-TR" dirty="0"/>
              <a:t>Öğrencinin genel olarak dikkatini etkinliğe yöneltme ve etkinliği takip etmede problemi olduğundan dolayı hedef davranışa yönelik aktif katılabileceği düzenlemeleri planlayıp uygulayın.</a:t>
            </a:r>
          </a:p>
          <a:p>
            <a:endParaRPr lang="tr-TR" dirty="0"/>
          </a:p>
        </p:txBody>
      </p:sp>
      <p:sp>
        <p:nvSpPr>
          <p:cNvPr id="4" name="İçerik Yer Tutucusu 3"/>
          <p:cNvSpPr>
            <a:spLocks noGrp="1"/>
          </p:cNvSpPr>
          <p:nvPr>
            <p:ph sz="quarter" idx="14"/>
          </p:nvPr>
        </p:nvSpPr>
        <p:spPr>
          <a:xfrm>
            <a:off x="4644008" y="2276872"/>
            <a:ext cx="3566160" cy="3595687"/>
          </a:xfrm>
        </p:spPr>
        <p:txBody>
          <a:bodyPr>
            <a:normAutofit/>
          </a:bodyPr>
          <a:lstStyle/>
          <a:p>
            <a:r>
              <a:rPr lang="tr-TR" dirty="0"/>
              <a:t>Öğrenciniz yazılı anlatımda güçlük yaşıyorsa sözlü sınavları, kısa yanıtlı, çoktan seçmeli, boşluk doldurmalı sınavları tercih edin.</a:t>
            </a:r>
          </a:p>
          <a:p>
            <a:endParaRPr lang="tr-T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24128" y="4509120"/>
            <a:ext cx="1916783" cy="14283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520907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7920880" cy="1154097"/>
          </a:xfrm>
        </p:spPr>
        <p:txBody>
          <a:bodyPr>
            <a:noAutofit/>
          </a:bodyPr>
          <a:lstStyle/>
          <a:p>
            <a:pPr algn="ctr"/>
            <a:r>
              <a:rPr lang="tr-TR" sz="3600" dirty="0"/>
              <a:t>BENİM DİKKAT EKSİKLİĞİ VE HİPERAKTİVİTE BOZUKLUĞU OLAN BİR ÖĞRENCİM VAR!</a:t>
            </a:r>
          </a:p>
        </p:txBody>
      </p:sp>
      <p:sp>
        <p:nvSpPr>
          <p:cNvPr id="3" name="İçerik Yer Tutucusu 2"/>
          <p:cNvSpPr>
            <a:spLocks noGrp="1"/>
          </p:cNvSpPr>
          <p:nvPr>
            <p:ph sz="quarter" idx="13"/>
          </p:nvPr>
        </p:nvSpPr>
        <p:spPr>
          <a:xfrm>
            <a:off x="395536" y="1988840"/>
            <a:ext cx="3998208" cy="3593592"/>
          </a:xfrm>
        </p:spPr>
        <p:txBody>
          <a:bodyPr>
            <a:noAutofit/>
          </a:bodyPr>
          <a:lstStyle/>
          <a:p>
            <a:r>
              <a:rPr lang="tr-TR" sz="2000" dirty="0"/>
              <a:t>Öğrencinizi duvar tarafında olacak şekilde ön sıraya oturtun.</a:t>
            </a:r>
          </a:p>
          <a:p>
            <a:pPr marL="45720" indent="0">
              <a:buNone/>
            </a:pPr>
            <a:endParaRPr lang="tr-TR" sz="2000" dirty="0"/>
          </a:p>
          <a:p>
            <a:r>
              <a:rPr lang="tr-TR" sz="2000" dirty="0"/>
              <a:t>Öğrencinin sınıf içinde yakınında oturan öğrencilerin, öğrenciye uygun model olabilecek kişiler olmasına dikkat edin.</a:t>
            </a:r>
          </a:p>
          <a:p>
            <a:endParaRPr lang="tr-TR" sz="2000" dirty="0"/>
          </a:p>
          <a:p>
            <a:r>
              <a:rPr lang="tr-TR" sz="2000" dirty="0"/>
              <a:t>Metni okuma ile ilgili stratejiler geliştirin.(Önemli kısımları renkli kalemle işaretleme).</a:t>
            </a:r>
          </a:p>
        </p:txBody>
      </p:sp>
      <p:sp>
        <p:nvSpPr>
          <p:cNvPr id="4" name="İçerik Yer Tutucusu 3"/>
          <p:cNvSpPr>
            <a:spLocks noGrp="1"/>
          </p:cNvSpPr>
          <p:nvPr>
            <p:ph sz="quarter" idx="14"/>
          </p:nvPr>
        </p:nvSpPr>
        <p:spPr>
          <a:xfrm>
            <a:off x="4716016" y="1988840"/>
            <a:ext cx="4104456" cy="4248472"/>
          </a:xfrm>
        </p:spPr>
        <p:txBody>
          <a:bodyPr>
            <a:noAutofit/>
          </a:bodyPr>
          <a:lstStyle/>
          <a:p>
            <a:r>
              <a:rPr lang="tr-TR" sz="1800" dirty="0"/>
              <a:t>Öğrencinin sınıf içinde belli zamanlarda hareket etmesini sağlayacak görevler verin.(kalem açma, tahtayı silme)</a:t>
            </a:r>
          </a:p>
          <a:p>
            <a:pPr marL="45720" indent="0">
              <a:buNone/>
            </a:pPr>
            <a:endParaRPr lang="tr-TR" sz="1800" dirty="0"/>
          </a:p>
          <a:p>
            <a:r>
              <a:rPr lang="tr-TR" sz="1800" dirty="0"/>
              <a:t>Öğrencinin </a:t>
            </a:r>
            <a:r>
              <a:rPr lang="tr-TR" sz="1800" dirty="0" err="1"/>
              <a:t>dürtüselliğini</a:t>
            </a:r>
            <a:r>
              <a:rPr lang="tr-TR" sz="1800" dirty="0"/>
              <a:t> önlemek amacıyla 3D(</a:t>
            </a:r>
            <a:r>
              <a:rPr lang="tr-TR" sz="1800" dirty="0" err="1"/>
              <a:t>Dur,Düşün,Davran</a:t>
            </a:r>
            <a:r>
              <a:rPr lang="tr-TR" sz="1800" dirty="0"/>
              <a:t>) tekniğini kullanmasını sağlayın.</a:t>
            </a:r>
          </a:p>
          <a:p>
            <a:endParaRPr lang="tr-TR" sz="1800" dirty="0"/>
          </a:p>
          <a:p>
            <a:r>
              <a:rPr lang="tr-TR" sz="1800" dirty="0"/>
              <a:t>Öğrencinin uygun olmayan davranışını önlemek için yapmakta olduğu davranış yerine istenilen davranışa yönelik yönerge verin. (Sürekli kalem çeviren öğrenciye kalemi çevirme demek yerine defterini aç denmesi gibi.)</a:t>
            </a:r>
          </a:p>
        </p:txBody>
      </p:sp>
    </p:spTree>
    <p:extLst>
      <p:ext uri="{BB962C8B-B14F-4D97-AF65-F5344CB8AC3E}">
        <p14:creationId xmlns:p14="http://schemas.microsoft.com/office/powerpoint/2010/main" xmlns="" val="2682221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332656"/>
            <a:ext cx="7531224" cy="1154097"/>
          </a:xfrm>
        </p:spPr>
        <p:txBody>
          <a:bodyPr>
            <a:normAutofit fontScale="90000"/>
          </a:bodyPr>
          <a:lstStyle/>
          <a:p>
            <a:pPr algn="ctr"/>
            <a:r>
              <a:rPr lang="tr-TR" dirty="0"/>
              <a:t>BENİM GÖRME ENGELLİ BİR ÖĞRENCİM VAR!</a:t>
            </a:r>
          </a:p>
        </p:txBody>
      </p:sp>
      <p:sp>
        <p:nvSpPr>
          <p:cNvPr id="3" name="İçerik Yer Tutucusu 2"/>
          <p:cNvSpPr>
            <a:spLocks noGrp="1"/>
          </p:cNvSpPr>
          <p:nvPr>
            <p:ph sz="quarter" idx="13"/>
          </p:nvPr>
        </p:nvSpPr>
        <p:spPr>
          <a:xfrm>
            <a:off x="914400" y="1988840"/>
            <a:ext cx="3566160" cy="4347952"/>
          </a:xfrm>
        </p:spPr>
        <p:txBody>
          <a:bodyPr>
            <a:normAutofit/>
          </a:bodyPr>
          <a:lstStyle/>
          <a:p>
            <a:r>
              <a:rPr lang="tr-TR" dirty="0"/>
              <a:t>Sınıftaki diğer öğrencilere görme engelli öğrencimizin özelliklerini anlatarak, görme engelli öğrencinizin bağımsız hareket etme becerilerini sağlayacak tedbirleri birlikte belirleyin.</a:t>
            </a:r>
          </a:p>
          <a:p>
            <a:endParaRPr lang="tr-TR" dirty="0"/>
          </a:p>
          <a:p>
            <a:r>
              <a:rPr lang="tr-TR" dirty="0"/>
              <a:t>Az gören öğrencinizi güneş ışınları arkadan gelecek şekilde sınıfta uygun sıraya oturtun.</a:t>
            </a:r>
          </a:p>
          <a:p>
            <a:endParaRPr lang="tr-TR" dirty="0"/>
          </a:p>
        </p:txBody>
      </p:sp>
      <p:sp>
        <p:nvSpPr>
          <p:cNvPr id="4" name="İçerik Yer Tutucusu 3"/>
          <p:cNvSpPr>
            <a:spLocks noGrp="1"/>
          </p:cNvSpPr>
          <p:nvPr>
            <p:ph sz="quarter" idx="14"/>
          </p:nvPr>
        </p:nvSpPr>
        <p:spPr>
          <a:xfrm>
            <a:off x="4788024" y="1916832"/>
            <a:ext cx="3566160" cy="4422055"/>
          </a:xfrm>
        </p:spPr>
        <p:txBody>
          <a:bodyPr>
            <a:normAutofit/>
          </a:bodyPr>
          <a:lstStyle/>
          <a:p>
            <a:r>
              <a:rPr lang="tr-TR" dirty="0"/>
              <a:t>Az gören biri büyük puntolarla yazılmış yazıları okuyabilir. Bu öğrencilerin rahat okuyabilmesi için sınavları büyük punto ile hazırlayın.</a:t>
            </a:r>
          </a:p>
          <a:p>
            <a:pPr marL="45720" indent="0">
              <a:buNone/>
            </a:pPr>
            <a:endParaRPr lang="tr-TR" dirty="0"/>
          </a:p>
          <a:p>
            <a:r>
              <a:rPr lang="tr-TR" dirty="0"/>
              <a:t>Sınavlarda cevabı karmaşık çizim ve şekillerle dayanan sorular yerine daha çok tanım ya da açıklamaya dayalı sorular sorun.</a:t>
            </a:r>
          </a:p>
        </p:txBody>
      </p:sp>
    </p:spTree>
    <p:extLst>
      <p:ext uri="{BB962C8B-B14F-4D97-AF65-F5344CB8AC3E}">
        <p14:creationId xmlns:p14="http://schemas.microsoft.com/office/powerpoint/2010/main" xmlns="" val="42391974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ktif">
  <a:themeElements>
    <a:clrScheme name="Perspektif">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ktif">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Açılar">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çılar">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çıla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3.xml><?xml version="1.0" encoding="utf-8"?>
<a:theme xmlns:a="http://schemas.openxmlformats.org/drawingml/2006/main" name="1_Perspektif">
  <a:themeElements>
    <a:clrScheme name="Perspektif">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ktif">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676</TotalTime>
  <Words>1129</Words>
  <Application>Microsoft Office PowerPoint</Application>
  <PresentationFormat>Ekran Gösterisi (4:3)</PresentationFormat>
  <Paragraphs>148</Paragraphs>
  <Slides>18</Slides>
  <Notes>2</Notes>
  <HiddenSlides>0</HiddenSlides>
  <MMClips>0</MMClips>
  <ScaleCrop>false</ScaleCrop>
  <HeadingPairs>
    <vt:vector size="4" baseType="variant">
      <vt:variant>
        <vt:lpstr>Tema</vt:lpstr>
      </vt:variant>
      <vt:variant>
        <vt:i4>3</vt:i4>
      </vt:variant>
      <vt:variant>
        <vt:lpstr>Slayt Başlıkları</vt:lpstr>
      </vt:variant>
      <vt:variant>
        <vt:i4>18</vt:i4>
      </vt:variant>
    </vt:vector>
  </HeadingPairs>
  <TitlesOfParts>
    <vt:vector size="21" baseType="lpstr">
      <vt:lpstr>Perspektif</vt:lpstr>
      <vt:lpstr>Açılar</vt:lpstr>
      <vt:lpstr>1_Perspektif</vt:lpstr>
      <vt:lpstr> </vt:lpstr>
      <vt:lpstr>KAYNAŞTIRMA EĞİTİMİ  </vt:lpstr>
      <vt:lpstr>BEP GELİŞTİRME BİRİMİ KİMLERDEN OLUŞUR?</vt:lpstr>
      <vt:lpstr>Kİmler Özel EĞİTİM Hİzmetlerİnden FaydalanIrlar?</vt:lpstr>
      <vt:lpstr>HAFİF DÜZEYDE ZİHİNSEL YETERSİZLİk</vt:lpstr>
      <vt:lpstr>BENİM ZİHİNSEL YETERSİZLİĞİ OLAN BİR ÖĞRENCİM VAR!</vt:lpstr>
      <vt:lpstr>BENİM ÖZEL ÖĞRENME GÜÇLÜĞÜ OLAN BİR ÖĞRENCİM VAR!</vt:lpstr>
      <vt:lpstr>BENİM DİKKAT EKSİKLİĞİ VE HİPERAKTİVİTE BOZUKLUĞU OLAN BİR ÖĞRENCİM VAR!</vt:lpstr>
      <vt:lpstr>BENİM GÖRME ENGELLİ BİR ÖĞRENCİM VAR!</vt:lpstr>
      <vt:lpstr>BENİM DİL VE KONUŞMA GÜÇLÜĞÜ OLAN BİR ÖĞRENCİM VAR!</vt:lpstr>
      <vt:lpstr>BENİM OTİSTİK ÖZELLİKLER GÖSTEREN ÖĞRENCİM VAR!</vt:lpstr>
      <vt:lpstr>BİREYSELLEŞTİRİLMİŞ EĞİTİM PLANI (BEP)</vt:lpstr>
      <vt:lpstr>BENİM İŞİTME YETERSİZLİĞİ OLAN ÖĞRENCİM VAR!</vt:lpstr>
      <vt:lpstr>Bireyselleştirilmiş Eğitim Programı  Geliştirme Birimi </vt:lpstr>
      <vt:lpstr>BEP NASIL HAZIRLANIR?</vt:lpstr>
      <vt:lpstr>BEP HAZIRLAMA SÜRECİ</vt:lpstr>
      <vt:lpstr>Slayt 17</vt:lpstr>
      <vt:lpstr>Slayt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ÇAYIROVA TAHSİN TARHAN ORTAOKULU</dc:title>
  <dc:creator>Rehberlik</dc:creator>
  <cp:lastModifiedBy>user</cp:lastModifiedBy>
  <cp:revision>82</cp:revision>
  <dcterms:created xsi:type="dcterms:W3CDTF">2017-10-23T08:11:06Z</dcterms:created>
  <dcterms:modified xsi:type="dcterms:W3CDTF">2022-11-11T11:45:59Z</dcterms:modified>
</cp:coreProperties>
</file>