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8" r:id="rId3"/>
    <p:sldId id="303" r:id="rId4"/>
    <p:sldId id="291" r:id="rId5"/>
    <p:sldId id="304" r:id="rId6"/>
    <p:sldId id="275" r:id="rId7"/>
    <p:sldId id="277" r:id="rId8"/>
    <p:sldId id="259" r:id="rId9"/>
    <p:sldId id="260" r:id="rId10"/>
    <p:sldId id="261" r:id="rId11"/>
    <p:sldId id="278" r:id="rId12"/>
    <p:sldId id="262" r:id="rId13"/>
    <p:sldId id="263" r:id="rId14"/>
    <p:sldId id="265" r:id="rId15"/>
    <p:sldId id="295" r:id="rId16"/>
    <p:sldId id="294" r:id="rId17"/>
    <p:sldId id="266" r:id="rId18"/>
    <p:sldId id="297" r:id="rId19"/>
    <p:sldId id="301" r:id="rId20"/>
    <p:sldId id="302" r:id="rId21"/>
    <p:sldId id="300" r:id="rId22"/>
    <p:sldId id="268" r:id="rId23"/>
    <p:sldId id="280" r:id="rId24"/>
    <p:sldId id="296" r:id="rId25"/>
    <p:sldId id="270" r:id="rId26"/>
    <p:sldId id="271" r:id="rId27"/>
    <p:sldId id="272" r:id="rId28"/>
    <p:sldId id="293" r:id="rId29"/>
    <p:sldId id="290" r:id="rId30"/>
    <p:sldId id="286" r:id="rId31"/>
    <p:sldId id="287" r:id="rId32"/>
    <p:sldId id="288" r:id="rId33"/>
    <p:sldId id="289" r:id="rId34"/>
    <p:sldId id="273" r:id="rId35"/>
    <p:sldId id="274" r:id="rId36"/>
    <p:sldId id="281" r:id="rId37"/>
  </p:sldIdLst>
  <p:sldSz cx="9144000" cy="6858000" type="screen4x3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2544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Kitap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Kitap1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Kitap1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Kitap1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Kitap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roundedCorners val="1"/>
  <c:style val="2"/>
  <c:chart>
    <c:autoTitleDeleted val="1"/>
    <c:plotArea>
      <c:layout/>
      <c:pieChart>
        <c:varyColors val="1"/>
        <c:ser>
          <c:idx val="0"/>
          <c:order val="0"/>
          <c:explosion val="22"/>
          <c:cat>
            <c:strRef>
              <c:f>Sayfa2!$A$1:$D$1</c:f>
              <c:strCache>
                <c:ptCount val="4"/>
                <c:pt idx="0">
                  <c:v>TÜRKÇE</c:v>
                </c:pt>
                <c:pt idx="1">
                  <c:v>MATEMATİK</c:v>
                </c:pt>
                <c:pt idx="2">
                  <c:v>FEN BİLİMLERİ</c:v>
                </c:pt>
                <c:pt idx="3">
                  <c:v>SOSYAL BİLİMLER</c:v>
                </c:pt>
              </c:strCache>
            </c:strRef>
          </c:cat>
          <c:val>
            <c:numRef>
              <c:f>Sayfa2!$A$2:$D$2</c:f>
              <c:numCache>
                <c:formatCode>General</c:formatCode>
                <c:ptCount val="4"/>
                <c:pt idx="0">
                  <c:v>40</c:v>
                </c:pt>
                <c:pt idx="1">
                  <c:v>40</c:v>
                </c:pt>
                <c:pt idx="2">
                  <c:v>20</c:v>
                </c:pt>
                <c:pt idx="3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1"/>
  </c:chart>
  <c:txPr>
    <a:bodyPr/>
    <a:lstStyle/>
    <a:p>
      <a:pPr>
        <a:defRPr sz="1800"/>
      </a:pPr>
      <a:endParaRPr lang="tr-TR"/>
    </a:p>
  </c:txPr>
  <c:externalData r:id="rId1">
    <c:autoUpdate val="1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roundedCorners val="1"/>
  <c:style val="2"/>
  <c:chart>
    <c:autoTitleDeleted val="1"/>
    <c:plotArea>
      <c:layout/>
      <c:pieChart>
        <c:varyColors val="1"/>
        <c:ser>
          <c:idx val="0"/>
          <c:order val="0"/>
          <c:explosion val="25"/>
          <c:cat>
            <c:strRef>
              <c:f>Sayfa1!$B$17:$E$17</c:f>
              <c:strCache>
                <c:ptCount val="4"/>
                <c:pt idx="0">
                  <c:v>Türkçe</c:v>
                </c:pt>
                <c:pt idx="1">
                  <c:v>Matematik</c:v>
                </c:pt>
                <c:pt idx="2">
                  <c:v>Fen Bilimleri</c:v>
                </c:pt>
                <c:pt idx="3">
                  <c:v>Sosyal Bilimler</c:v>
                </c:pt>
              </c:strCache>
            </c:strRef>
          </c:cat>
          <c:val>
            <c:numRef>
              <c:f>Sayfa1!$B$18:$E$18</c:f>
              <c:numCache>
                <c:formatCode>General</c:formatCode>
                <c:ptCount val="4"/>
                <c:pt idx="0">
                  <c:v>33</c:v>
                </c:pt>
                <c:pt idx="1">
                  <c:v>33</c:v>
                </c:pt>
                <c:pt idx="2">
                  <c:v>17</c:v>
                </c:pt>
                <c:pt idx="3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1"/>
    </c:legend>
    <c:plotVisOnly val="1"/>
    <c:dispBlanksAs val="zero"/>
    <c:showDLblsOverMax val="1"/>
  </c:chart>
  <c:externalData r:id="rId1">
    <c:autoUpdate val="1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roundedCorners val="1"/>
  <c:style val="2"/>
  <c:chart>
    <c:autoTitleDeleted val="1"/>
    <c:plotArea>
      <c:layout/>
      <c:pieChart>
        <c:varyColors val="1"/>
        <c:ser>
          <c:idx val="0"/>
          <c:order val="0"/>
          <c:explosion val="25"/>
          <c:cat>
            <c:strRef>
              <c:f>Sayfa3!$A$1:$D$1</c:f>
              <c:strCache>
                <c:ptCount val="4"/>
                <c:pt idx="0">
                  <c:v>TÜRKÇE</c:v>
                </c:pt>
                <c:pt idx="1">
                  <c:v>MATEMATİK</c:v>
                </c:pt>
                <c:pt idx="2">
                  <c:v>FEN BİLİMLERİ</c:v>
                </c:pt>
                <c:pt idx="3">
                  <c:v>SOSYAL BİLİMLER</c:v>
                </c:pt>
              </c:strCache>
            </c:strRef>
          </c:cat>
          <c:val>
            <c:numRef>
              <c:f>Sayfa3!$A$2:$D$2</c:f>
              <c:numCache>
                <c:formatCode>General</c:formatCode>
                <c:ptCount val="4"/>
                <c:pt idx="0">
                  <c:v>40</c:v>
                </c:pt>
                <c:pt idx="1">
                  <c:v>40</c:v>
                </c:pt>
                <c:pt idx="2">
                  <c:v>40</c:v>
                </c:pt>
                <c:pt idx="3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1"/>
  </c:chart>
  <c:externalData r:id="rId1">
    <c:autoUpdate val="1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roundedCorners val="1"/>
  <c:style val="2"/>
  <c:chart>
    <c:autoTitleDeleted val="1"/>
    <c:plotArea>
      <c:layout/>
      <c:pieChart>
        <c:varyColors val="1"/>
        <c:ser>
          <c:idx val="0"/>
          <c:order val="0"/>
          <c:explosion val="25"/>
          <c:cat>
            <c:strRef>
              <c:f>Sayfa1!$H$17:$K$17</c:f>
              <c:strCache>
                <c:ptCount val="4"/>
                <c:pt idx="0">
                  <c:v>Türkçe</c:v>
                </c:pt>
                <c:pt idx="1">
                  <c:v>Matematik</c:v>
                </c:pt>
                <c:pt idx="2">
                  <c:v>Fen Bilimleri</c:v>
                </c:pt>
                <c:pt idx="3">
                  <c:v>Sosyal Bilimler</c:v>
                </c:pt>
              </c:strCache>
            </c:strRef>
          </c:cat>
          <c:val>
            <c:numRef>
              <c:f>Sayfa1!$H$18:$K$18</c:f>
              <c:numCache>
                <c:formatCode>General</c:formatCode>
                <c:ptCount val="4"/>
                <c:pt idx="0">
                  <c:v>13</c:v>
                </c:pt>
                <c:pt idx="1">
                  <c:v>43</c:v>
                </c:pt>
                <c:pt idx="2">
                  <c:v>37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1"/>
    </c:legend>
    <c:plotVisOnly val="1"/>
    <c:dispBlanksAs val="zero"/>
    <c:showDLblsOverMax val="1"/>
  </c:chart>
  <c:externalData r:id="rId1">
    <c:autoUpdate val="1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roundedCorners val="1"/>
  <c:style val="2"/>
  <c:chart>
    <c:autoTitleDeleted val="1"/>
    <c:plotArea>
      <c:layout/>
      <c:pieChart>
        <c:varyColors val="1"/>
        <c:ser>
          <c:idx val="0"/>
          <c:order val="0"/>
          <c:explosion val="25"/>
          <c:cat>
            <c:strRef>
              <c:f>Sayfa1!$B$25:$E$25</c:f>
              <c:strCache>
                <c:ptCount val="4"/>
                <c:pt idx="0">
                  <c:v>Türkçe</c:v>
                </c:pt>
                <c:pt idx="1">
                  <c:v>Matematik</c:v>
                </c:pt>
                <c:pt idx="2">
                  <c:v>Fen Bilimleri</c:v>
                </c:pt>
                <c:pt idx="3">
                  <c:v>Sosyal Bilimler</c:v>
                </c:pt>
              </c:strCache>
            </c:strRef>
          </c:cat>
          <c:val>
            <c:numRef>
              <c:f>Sayfa1!$B$26:$E$26</c:f>
              <c:numCache>
                <c:formatCode>General</c:formatCode>
                <c:ptCount val="4"/>
                <c:pt idx="0">
                  <c:v>31</c:v>
                </c:pt>
                <c:pt idx="1">
                  <c:v>13</c:v>
                </c:pt>
                <c:pt idx="2">
                  <c:v>7</c:v>
                </c:pt>
                <c:pt idx="3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1"/>
    </c:legend>
    <c:plotVisOnly val="1"/>
    <c:dispBlanksAs val="zero"/>
    <c:showDLblsOverMax val="1"/>
  </c:chart>
  <c:externalData r:id="rId1">
    <c:autoUpdate val="1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1CF59D-B458-4F2C-A047-B32CD6DD1108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8975605-E716-45C7-B708-4A39FFFCD7AB}">
      <dgm:prSet phldrT="[Metin]"/>
      <dgm:spPr/>
      <dgm:t>
        <a:bodyPr/>
        <a:lstStyle/>
        <a:p>
          <a:r>
            <a:rPr lang="tr-TR" dirty="0" smtClean="0"/>
            <a:t>Hayatınızdaki tüm sınavlarda başarılar dileriz…</a:t>
          </a:r>
          <a:endParaRPr lang="tr-TR" dirty="0"/>
        </a:p>
      </dgm:t>
    </dgm:pt>
    <dgm:pt modelId="{6A9A634D-9CF9-4F70-9CBA-77F1D8324B2B}" type="parTrans" cxnId="{B1C9BFC2-A6B4-46B2-B5D6-229767E6864F}">
      <dgm:prSet/>
      <dgm:spPr/>
      <dgm:t>
        <a:bodyPr/>
        <a:lstStyle/>
        <a:p>
          <a:endParaRPr lang="tr-TR"/>
        </a:p>
      </dgm:t>
    </dgm:pt>
    <dgm:pt modelId="{DC9E3BEA-806C-4D37-9D77-910B1A2371CA}" type="sibTrans" cxnId="{B1C9BFC2-A6B4-46B2-B5D6-229767E6864F}">
      <dgm:prSet/>
      <dgm:spPr/>
      <dgm:t>
        <a:bodyPr/>
        <a:lstStyle/>
        <a:p>
          <a:endParaRPr lang="tr-TR"/>
        </a:p>
      </dgm:t>
    </dgm:pt>
    <dgm:pt modelId="{6D79044B-DE5A-406F-8588-454DE8C40BAC}" type="pres">
      <dgm:prSet presAssocID="{C51CF59D-B458-4F2C-A047-B32CD6DD110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D6FFCC8-4C8C-4617-9E44-CC6EC3EAC97D}" type="pres">
      <dgm:prSet presAssocID="{38975605-E716-45C7-B708-4A39FFFCD7A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A2B6E80-81B1-4750-9AA5-3F77B8E966BB}" type="presOf" srcId="{C51CF59D-B458-4F2C-A047-B32CD6DD1108}" destId="{6D79044B-DE5A-406F-8588-454DE8C40BAC}" srcOrd="0" destOrd="0" presId="urn:microsoft.com/office/officeart/2005/8/layout/default"/>
    <dgm:cxn modelId="{B1C9BFC2-A6B4-46B2-B5D6-229767E6864F}" srcId="{C51CF59D-B458-4F2C-A047-B32CD6DD1108}" destId="{38975605-E716-45C7-B708-4A39FFFCD7AB}" srcOrd="0" destOrd="0" parTransId="{6A9A634D-9CF9-4F70-9CBA-77F1D8324B2B}" sibTransId="{DC9E3BEA-806C-4D37-9D77-910B1A2371CA}"/>
    <dgm:cxn modelId="{99494FB5-9D88-4567-990D-3567544A2F7B}" type="presOf" srcId="{38975605-E716-45C7-B708-4A39FFFCD7AB}" destId="{2D6FFCC8-4C8C-4617-9E44-CC6EC3EAC97D}" srcOrd="0" destOrd="0" presId="urn:microsoft.com/office/officeart/2005/8/layout/default"/>
    <dgm:cxn modelId="{6162373E-4067-4B4D-A0EC-1B164A40B58A}" type="presParOf" srcId="{6D79044B-DE5A-406F-8588-454DE8C40BAC}" destId="{2D6FFCC8-4C8C-4617-9E44-CC6EC3EAC97D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0.30172</cdr:x>
      <cdr:y>0.11486</cdr:y>
    </cdr:from>
    <cdr:to>
      <cdr:x>0.4569</cdr:x>
      <cdr:y>0.34459</cdr:y>
    </cdr:to>
    <cdr:sp macro="" textlink="">
      <cdr:nvSpPr>
        <cdr:cNvPr id="2" name="1 Başlık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2520248" y="612067"/>
          <a:ext cx="1296207" cy="12241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t">
          <a:normAutofit lnSpcReduction="10000"/>
        </a:bodyPr>
        <a:lstStyle xmlns:a="http://schemas.openxmlformats.org/drawingml/2006/main">
          <a:defPPr>
            <a:defRPr lang="tr-TR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9pPr>
        </a:lstStyle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dirty="0" smtClean="0">
              <a:latin typeface="Century Gothic"/>
            </a:rPr>
            <a:t>FEN BİLİMLERİ</a:t>
          </a:r>
          <a:r>
            <a:rPr kumimoji="0" lang="tr-TR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/>
            </a:rPr>
            <a:t> 20 SORU</a:t>
          </a:r>
          <a:endParaRPr kumimoji="0" lang="tr-TR" sz="2000" b="1" i="0" u="none" strike="noStrike" kern="1200" cap="none" spc="0" normalizeH="0" baseline="0" noProof="0" dirty="0">
            <a:ln>
              <a:noFill/>
            </a:ln>
            <a:effectLst/>
            <a:uLnTx/>
            <a:uFillTx/>
            <a:latin typeface="Century Gothic"/>
          </a:endParaRPr>
        </a:p>
      </cdr:txBody>
    </cdr:sp>
  </cdr:relSizeAnchor>
  <cdr:relSizeAnchor xmlns:cdr="http://schemas.openxmlformats.org/drawingml/2006/chartDrawing">
    <cdr:from>
      <cdr:x>0</cdr:x>
      <cdr:y>0.58327</cdr:y>
    </cdr:from>
    <cdr:to>
      <cdr:x>0.27586</cdr:x>
      <cdr:y>0.80064</cdr:y>
    </cdr:to>
    <cdr:sp macro="" textlink="">
      <cdr:nvSpPr>
        <cdr:cNvPr id="3" name="Dikdörtgen 2"/>
        <cdr:cNvSpPr/>
      </cdr:nvSpPr>
      <cdr:spPr>
        <a:xfrm xmlns:a="http://schemas.openxmlformats.org/drawingml/2006/main">
          <a:off x="-395536" y="3108012"/>
          <a:ext cx="2304256" cy="115826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3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tr-TR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r-TR" b="1" dirty="0" smtClean="0"/>
            <a:t>Tarih 5 soru</a:t>
          </a:r>
        </a:p>
        <a:p xmlns:a="http://schemas.openxmlformats.org/drawingml/2006/main">
          <a:r>
            <a:rPr lang="tr-TR" b="1" dirty="0" smtClean="0"/>
            <a:t>Coğrafya 5 soru</a:t>
          </a:r>
        </a:p>
        <a:p xmlns:a="http://schemas.openxmlformats.org/drawingml/2006/main">
          <a:r>
            <a:rPr lang="tr-TR" b="1" dirty="0" smtClean="0"/>
            <a:t>Din K.A.B. 5 soru</a:t>
          </a:r>
        </a:p>
        <a:p xmlns:a="http://schemas.openxmlformats.org/drawingml/2006/main">
          <a:r>
            <a:rPr lang="tr-TR" b="1" dirty="0" smtClean="0"/>
            <a:t>Felsefe 5 soru</a:t>
          </a:r>
          <a:endParaRPr lang="tr-TR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0.29954</cdr:x>
      <cdr:y>0.10138</cdr:y>
    </cdr:from>
    <cdr:to>
      <cdr:x>0.46026</cdr:x>
      <cdr:y>0.34709</cdr:y>
    </cdr:to>
    <cdr:sp macro="" textlink="">
      <cdr:nvSpPr>
        <cdr:cNvPr id="3" name="1 Başlık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2555776" y="504056"/>
          <a:ext cx="1371334" cy="12216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t">
          <a:normAutofit lnSpcReduction="10000"/>
        </a:bodyPr>
        <a:lstStyle xmlns:a="http://schemas.openxmlformats.org/drawingml/2006/main">
          <a:lvl1pPr marL="0" indent="0">
            <a:defRPr sz="1100">
              <a:latin typeface="Century Gothic"/>
            </a:defRPr>
          </a:lvl1pPr>
          <a:lvl2pPr marL="457200" indent="0">
            <a:defRPr sz="1100">
              <a:latin typeface="Century Gothic"/>
            </a:defRPr>
          </a:lvl2pPr>
          <a:lvl3pPr marL="914400" indent="0">
            <a:defRPr sz="1100">
              <a:latin typeface="Century Gothic"/>
            </a:defRPr>
          </a:lvl3pPr>
          <a:lvl4pPr marL="1371600" indent="0">
            <a:defRPr sz="1100">
              <a:latin typeface="Century Gothic"/>
            </a:defRPr>
          </a:lvl4pPr>
          <a:lvl5pPr marL="1828800" indent="0">
            <a:defRPr sz="1100">
              <a:latin typeface="Century Gothic"/>
            </a:defRPr>
          </a:lvl5pPr>
          <a:lvl6pPr marL="2286000" indent="0">
            <a:defRPr sz="1100">
              <a:latin typeface="Century Gothic"/>
            </a:defRPr>
          </a:lvl6pPr>
          <a:lvl7pPr marL="2743200" indent="0">
            <a:defRPr sz="1100">
              <a:latin typeface="Century Gothic"/>
            </a:defRPr>
          </a:lvl7pPr>
          <a:lvl8pPr marL="3200400" indent="0">
            <a:defRPr sz="1100">
              <a:latin typeface="Century Gothic"/>
            </a:defRPr>
          </a:lvl8pPr>
          <a:lvl9pPr marL="3657600" indent="0">
            <a:defRPr sz="1100">
              <a:latin typeface="Century Gothic"/>
            </a:defRPr>
          </a:lvl9pPr>
        </a:lstStyle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dirty="0" smtClean="0">
              <a:latin typeface="Century Gothic"/>
            </a:rPr>
            <a:t>FEN BİLİMLERİ</a:t>
          </a:r>
          <a:r>
            <a:rPr kumimoji="0" lang="tr-TR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/>
            </a:rPr>
            <a:t> %17</a:t>
          </a:r>
          <a:endParaRPr kumimoji="0" lang="tr-TR" sz="2000" b="1" i="0" u="none" strike="noStrike" kern="1200" cap="none" spc="0" normalizeH="0" baseline="0" noProof="0" dirty="0">
            <a:ln>
              <a:noFill/>
            </a:ln>
            <a:effectLst/>
            <a:uLnTx/>
            <a:uFillTx/>
            <a:latin typeface="Century Gothic"/>
          </a:endParaRPr>
        </a:p>
      </cdr:txBody>
    </cdr:sp>
  </cdr:relSizeAnchor>
  <cdr:relSizeAnchor xmlns:cdr="http://schemas.openxmlformats.org/drawingml/2006/chartDrawing">
    <cdr:from>
      <cdr:x>0.21514</cdr:x>
      <cdr:y>0.40552</cdr:y>
    </cdr:from>
    <cdr:to>
      <cdr:x>0.37586</cdr:x>
      <cdr:y>0.65123</cdr:y>
    </cdr:to>
    <cdr:sp macro="" textlink="">
      <cdr:nvSpPr>
        <cdr:cNvPr id="4" name="1 Başlık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835696" y="2016224"/>
          <a:ext cx="1371334" cy="12216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t">
          <a:normAutofit lnSpcReduction="10000"/>
        </a:bodyPr>
        <a:lstStyle xmlns:a="http://schemas.openxmlformats.org/drawingml/2006/main">
          <a:lvl1pPr marL="0" indent="0">
            <a:defRPr sz="1100">
              <a:latin typeface="Century Gothic"/>
            </a:defRPr>
          </a:lvl1pPr>
          <a:lvl2pPr marL="457200" indent="0">
            <a:defRPr sz="1100">
              <a:latin typeface="Century Gothic"/>
            </a:defRPr>
          </a:lvl2pPr>
          <a:lvl3pPr marL="914400" indent="0">
            <a:defRPr sz="1100">
              <a:latin typeface="Century Gothic"/>
            </a:defRPr>
          </a:lvl3pPr>
          <a:lvl4pPr marL="1371600" indent="0">
            <a:defRPr sz="1100">
              <a:latin typeface="Century Gothic"/>
            </a:defRPr>
          </a:lvl4pPr>
          <a:lvl5pPr marL="1828800" indent="0">
            <a:defRPr sz="1100">
              <a:latin typeface="Century Gothic"/>
            </a:defRPr>
          </a:lvl5pPr>
          <a:lvl6pPr marL="2286000" indent="0">
            <a:defRPr sz="1100">
              <a:latin typeface="Century Gothic"/>
            </a:defRPr>
          </a:lvl6pPr>
          <a:lvl7pPr marL="2743200" indent="0">
            <a:defRPr sz="1100">
              <a:latin typeface="Century Gothic"/>
            </a:defRPr>
          </a:lvl7pPr>
          <a:lvl8pPr marL="3200400" indent="0">
            <a:defRPr sz="1100">
              <a:latin typeface="Century Gothic"/>
            </a:defRPr>
          </a:lvl8pPr>
          <a:lvl9pPr marL="3657600" indent="0">
            <a:defRPr sz="1100">
              <a:latin typeface="Century Gothic"/>
            </a:defRPr>
          </a:lvl9pPr>
        </a:lstStyle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dirty="0" smtClean="0"/>
            <a:t>SOSYAL </a:t>
          </a:r>
          <a:r>
            <a:rPr lang="tr-TR" sz="2000" b="1" dirty="0" smtClean="0">
              <a:latin typeface="Century Gothic"/>
            </a:rPr>
            <a:t>BİLİMLER</a:t>
          </a:r>
          <a:r>
            <a:rPr kumimoji="0" lang="tr-TR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/>
            </a:rPr>
            <a:t> %17</a:t>
          </a:r>
          <a:endParaRPr kumimoji="0" lang="tr-TR" sz="2000" b="1" i="0" u="none" strike="noStrike" kern="1200" cap="none" spc="0" normalizeH="0" baseline="0" noProof="0" dirty="0">
            <a:ln>
              <a:noFill/>
            </a:ln>
            <a:effectLst/>
            <a:uLnTx/>
            <a:uFillTx/>
            <a:latin typeface="Century Gothic"/>
          </a:endParaRPr>
        </a:p>
      </cdr:txBody>
    </cdr:sp>
  </cdr:relSizeAnchor>
  <cdr:relSizeAnchor xmlns:cdr="http://schemas.openxmlformats.org/drawingml/2006/chartDrawing">
    <cdr:from>
      <cdr:x>0.56959</cdr:x>
      <cdr:y>0.23172</cdr:y>
    </cdr:from>
    <cdr:to>
      <cdr:x>0.73031</cdr:x>
      <cdr:y>0.47743</cdr:y>
    </cdr:to>
    <cdr:sp macro="" textlink="">
      <cdr:nvSpPr>
        <cdr:cNvPr id="5" name="1 Başlık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4860032" y="1152128"/>
          <a:ext cx="1371333" cy="12216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t">
          <a:normAutofit lnSpcReduction="10000"/>
        </a:bodyPr>
        <a:lstStyle xmlns:a="http://schemas.openxmlformats.org/drawingml/2006/main">
          <a:lvl1pPr marL="0" indent="0">
            <a:defRPr sz="1100">
              <a:latin typeface="Century Gothic"/>
            </a:defRPr>
          </a:lvl1pPr>
          <a:lvl2pPr marL="457200" indent="0">
            <a:defRPr sz="1100">
              <a:latin typeface="Century Gothic"/>
            </a:defRPr>
          </a:lvl2pPr>
          <a:lvl3pPr marL="914400" indent="0">
            <a:defRPr sz="1100">
              <a:latin typeface="Century Gothic"/>
            </a:defRPr>
          </a:lvl3pPr>
          <a:lvl4pPr marL="1371600" indent="0">
            <a:defRPr sz="1100">
              <a:latin typeface="Century Gothic"/>
            </a:defRPr>
          </a:lvl4pPr>
          <a:lvl5pPr marL="1828800" indent="0">
            <a:defRPr sz="1100">
              <a:latin typeface="Century Gothic"/>
            </a:defRPr>
          </a:lvl5pPr>
          <a:lvl6pPr marL="2286000" indent="0">
            <a:defRPr sz="1100">
              <a:latin typeface="Century Gothic"/>
            </a:defRPr>
          </a:lvl6pPr>
          <a:lvl7pPr marL="2743200" indent="0">
            <a:defRPr sz="1100">
              <a:latin typeface="Century Gothic"/>
            </a:defRPr>
          </a:lvl7pPr>
          <a:lvl8pPr marL="3200400" indent="0">
            <a:defRPr sz="1100">
              <a:latin typeface="Century Gothic"/>
            </a:defRPr>
          </a:lvl8pPr>
          <a:lvl9pPr marL="3657600" indent="0">
            <a:defRPr sz="1100">
              <a:latin typeface="Century Gothic"/>
            </a:defRPr>
          </a:lvl9pPr>
        </a:lstStyle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dirty="0" smtClean="0">
              <a:latin typeface="Century Gothic"/>
            </a:rPr>
            <a:t>TÜRKÇE</a:t>
          </a:r>
          <a:r>
            <a:rPr kumimoji="0" lang="tr-TR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/>
            </a:rPr>
            <a:t>%33</a:t>
          </a:r>
          <a:endParaRPr kumimoji="0" lang="tr-TR" sz="2000" b="1" i="0" u="none" strike="noStrike" kern="1200" cap="none" spc="0" normalizeH="0" baseline="0" noProof="0" dirty="0">
            <a:ln>
              <a:noFill/>
            </a:ln>
            <a:effectLst/>
            <a:uLnTx/>
            <a:uFillTx/>
            <a:latin typeface="Century Gothic"/>
          </a:endParaRPr>
        </a:p>
      </cdr:txBody>
    </cdr:sp>
  </cdr:relSizeAnchor>
  <cdr:relSizeAnchor xmlns:cdr="http://schemas.openxmlformats.org/drawingml/2006/chartDrawing">
    <cdr:from>
      <cdr:x>0.39237</cdr:x>
      <cdr:y>0.65172</cdr:y>
    </cdr:from>
    <cdr:to>
      <cdr:x>0.60666</cdr:x>
      <cdr:y>0.89743</cdr:y>
    </cdr:to>
    <cdr:sp macro="" textlink="">
      <cdr:nvSpPr>
        <cdr:cNvPr id="6" name="1 Başlık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3347864" y="3240360"/>
          <a:ext cx="1828416" cy="12216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t">
          <a:normAutofit lnSpcReduction="10000"/>
        </a:bodyPr>
        <a:lstStyle xmlns:a="http://schemas.openxmlformats.org/drawingml/2006/main">
          <a:lvl1pPr marL="0" indent="0">
            <a:defRPr sz="1100">
              <a:latin typeface="Century Gothic"/>
            </a:defRPr>
          </a:lvl1pPr>
          <a:lvl2pPr marL="457200" indent="0">
            <a:defRPr sz="1100">
              <a:latin typeface="Century Gothic"/>
            </a:defRPr>
          </a:lvl2pPr>
          <a:lvl3pPr marL="914400" indent="0">
            <a:defRPr sz="1100">
              <a:latin typeface="Century Gothic"/>
            </a:defRPr>
          </a:lvl3pPr>
          <a:lvl4pPr marL="1371600" indent="0">
            <a:defRPr sz="1100">
              <a:latin typeface="Century Gothic"/>
            </a:defRPr>
          </a:lvl4pPr>
          <a:lvl5pPr marL="1828800" indent="0">
            <a:defRPr sz="1100">
              <a:latin typeface="Century Gothic"/>
            </a:defRPr>
          </a:lvl5pPr>
          <a:lvl6pPr marL="2286000" indent="0">
            <a:defRPr sz="1100">
              <a:latin typeface="Century Gothic"/>
            </a:defRPr>
          </a:lvl6pPr>
          <a:lvl7pPr marL="2743200" indent="0">
            <a:defRPr sz="1100">
              <a:latin typeface="Century Gothic"/>
            </a:defRPr>
          </a:lvl7pPr>
          <a:lvl8pPr marL="3200400" indent="0">
            <a:defRPr sz="1100">
              <a:latin typeface="Century Gothic"/>
            </a:defRPr>
          </a:lvl8pPr>
          <a:lvl9pPr marL="3657600" indent="0">
            <a:defRPr sz="1100">
              <a:latin typeface="Century Gothic"/>
            </a:defRPr>
          </a:lvl9pPr>
        </a:lstStyle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tr-TR" sz="2000" b="1" dirty="0" smtClean="0">
            <a:latin typeface="Century Gothic"/>
          </a:endParaRPr>
        </a:p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dirty="0" smtClean="0">
              <a:latin typeface="Century Gothic"/>
            </a:rPr>
            <a:t>MATEMATİK </a:t>
          </a:r>
        </a:p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tr-TR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/>
            </a:rPr>
            <a:t>%33</a:t>
          </a:r>
          <a:endParaRPr kumimoji="0" lang="tr-TR" sz="2000" b="1" i="0" u="none" strike="noStrike" kern="1200" cap="none" spc="0" normalizeH="0" baseline="0" noProof="0" dirty="0">
            <a:ln>
              <a:noFill/>
            </a:ln>
            <a:effectLst/>
            <a:uLnTx/>
            <a:uFillTx/>
            <a:latin typeface="Century Gothic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0.24292</cdr:x>
      <cdr:y>0.56459</cdr:y>
    </cdr:from>
    <cdr:to>
      <cdr:x>0.4587</cdr:x>
      <cdr:y>0.75959</cdr:y>
    </cdr:to>
    <cdr:sp macro="" textlink="">
      <cdr:nvSpPr>
        <cdr:cNvPr id="2" name="1 Başlık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2107704" y="2952328"/>
          <a:ext cx="1872205" cy="1019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t">
          <a:normAutofit/>
        </a:bodyPr>
        <a:lstStyle xmlns:a="http://schemas.openxmlformats.org/drawingml/2006/main">
          <a:defPPr>
            <a:defRPr lang="tr-TR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9pPr>
        </a:lstStyle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tr-TR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/>
            </a:rPr>
            <a:t>FEN BİLİMLERİ 40 SORU</a:t>
          </a:r>
          <a:endParaRPr kumimoji="0" lang="tr-TR" sz="2000" b="1" i="0" u="none" strike="noStrike" kern="1200" cap="none" spc="0" normalizeH="0" baseline="0" noProof="0" dirty="0">
            <a:ln>
              <a:noFill/>
            </a:ln>
            <a:effectLst/>
            <a:uLnTx/>
            <a:uFillTx/>
            <a:latin typeface="Century Gothic"/>
          </a:endParaRPr>
        </a:p>
      </cdr:txBody>
    </cdr:sp>
  </cdr:relSizeAnchor>
  <cdr:relSizeAnchor xmlns:cdr="http://schemas.openxmlformats.org/drawingml/2006/chartDrawing">
    <cdr:from>
      <cdr:x>0.5002</cdr:x>
      <cdr:y>0.56459</cdr:y>
    </cdr:from>
    <cdr:to>
      <cdr:x>0.74918</cdr:x>
      <cdr:y>0.75959</cdr:y>
    </cdr:to>
    <cdr:sp macro="" textlink="">
      <cdr:nvSpPr>
        <cdr:cNvPr id="3" name="1 Başlık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4339962" y="2952354"/>
          <a:ext cx="2160229" cy="1019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t">
          <a:normAutofit/>
        </a:bodyPr>
        <a:lstStyle xmlns:a="http://schemas.openxmlformats.org/drawingml/2006/main">
          <a:defPPr>
            <a:defRPr lang="tr-TR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9pPr>
        </a:lstStyle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tr-TR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/>
            </a:rPr>
            <a:t>SOSYAL BİLİMLER 2</a:t>
          </a:r>
        </a:p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tr-TR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entury Gothic"/>
            </a:rPr>
            <a:t> 40 SORU</a:t>
          </a:r>
          <a:endParaRPr kumimoji="0" lang="tr-TR" sz="2000" b="1" i="0" u="none" strike="noStrike" kern="1200" cap="none" spc="0" normalizeH="0" baseline="0" noProof="0" dirty="0">
            <a:ln>
              <a:noFill/>
            </a:ln>
            <a:effectLst/>
            <a:uLnTx/>
            <a:uFillTx/>
            <a:latin typeface="Century Gothic"/>
          </a:endParaRPr>
        </a:p>
      </cdr:txBody>
    </cdr:sp>
  </cdr:relSizeAnchor>
  <cdr:relSizeAnchor xmlns:cdr="http://schemas.openxmlformats.org/drawingml/2006/chartDrawing">
    <cdr:from>
      <cdr:x>0.01054</cdr:x>
      <cdr:y>0.68852</cdr:y>
    </cdr:from>
    <cdr:to>
      <cdr:x>0.27612</cdr:x>
      <cdr:y>0.91002</cdr:y>
    </cdr:to>
    <cdr:sp macro="" textlink="">
      <cdr:nvSpPr>
        <cdr:cNvPr id="4" name="Dikdörtgen 3"/>
        <cdr:cNvSpPr/>
      </cdr:nvSpPr>
      <cdr:spPr>
        <a:xfrm xmlns:a="http://schemas.openxmlformats.org/drawingml/2006/main">
          <a:off x="91480" y="3600400"/>
          <a:ext cx="2304256" cy="115826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3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r-TR" sz="1800" b="1" dirty="0" smtClean="0"/>
            <a:t>Fizik 14 soru</a:t>
          </a:r>
        </a:p>
        <a:p xmlns:a="http://schemas.openxmlformats.org/drawingml/2006/main">
          <a:r>
            <a:rPr lang="tr-TR" sz="1800" b="1" dirty="0" smtClean="0"/>
            <a:t>Kimya 13 soru</a:t>
          </a:r>
        </a:p>
        <a:p xmlns:a="http://schemas.openxmlformats.org/drawingml/2006/main">
          <a:r>
            <a:rPr lang="tr-TR" sz="1800" b="1" dirty="0" smtClean="0"/>
            <a:t>Biyoloji 13 soru</a:t>
          </a:r>
          <a:endParaRPr lang="tr-TR" sz="1800" b="1" dirty="0"/>
        </a:p>
      </cdr:txBody>
    </cdr:sp>
  </cdr:relSizeAnchor>
  <cdr:relSizeAnchor xmlns:cdr="http://schemas.openxmlformats.org/drawingml/2006/chartDrawing">
    <cdr:from>
      <cdr:x>0</cdr:x>
      <cdr:y>0.05508</cdr:y>
    </cdr:from>
    <cdr:to>
      <cdr:x>0.26558</cdr:x>
      <cdr:y>0.27658</cdr:y>
    </cdr:to>
    <cdr:sp macro="" textlink="">
      <cdr:nvSpPr>
        <cdr:cNvPr id="5" name="Dikdörtgen 4"/>
        <cdr:cNvSpPr/>
      </cdr:nvSpPr>
      <cdr:spPr>
        <a:xfrm xmlns:a="http://schemas.openxmlformats.org/drawingml/2006/main">
          <a:off x="-16024" y="288032"/>
          <a:ext cx="2304256" cy="115826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4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r-TR" sz="1800" b="1" dirty="0" smtClean="0"/>
            <a:t>TDE 24 soru</a:t>
          </a:r>
        </a:p>
        <a:p xmlns:a="http://schemas.openxmlformats.org/drawingml/2006/main">
          <a:r>
            <a:rPr lang="tr-TR" sz="1800" b="1" dirty="0" smtClean="0"/>
            <a:t>Tarih 1 10 soru</a:t>
          </a:r>
        </a:p>
        <a:p xmlns:a="http://schemas.openxmlformats.org/drawingml/2006/main">
          <a:r>
            <a:rPr lang="tr-TR" sz="1800" b="1" dirty="0" smtClean="0"/>
            <a:t>Coğrafya 1 6 soru</a:t>
          </a:r>
          <a:endParaRPr lang="tr-TR" sz="1800" b="1" dirty="0"/>
        </a:p>
      </cdr:txBody>
    </cdr:sp>
  </cdr:relSizeAnchor>
  <cdr:relSizeAnchor xmlns:cdr="http://schemas.openxmlformats.org/drawingml/2006/chartDrawing">
    <cdr:from>
      <cdr:x>0.72428</cdr:x>
      <cdr:y>0.59213</cdr:y>
    </cdr:from>
    <cdr:to>
      <cdr:x>0.98985</cdr:x>
      <cdr:y>0.93638</cdr:y>
    </cdr:to>
    <cdr:sp macro="" textlink="">
      <cdr:nvSpPr>
        <cdr:cNvPr id="6" name="Dikdörtgen 5"/>
        <cdr:cNvSpPr/>
      </cdr:nvSpPr>
      <cdr:spPr>
        <a:xfrm xmlns:a="http://schemas.openxmlformats.org/drawingml/2006/main">
          <a:off x="6284168" y="3096344"/>
          <a:ext cx="2304256" cy="180020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tr-TR" sz="1800" b="1" dirty="0" smtClean="0"/>
            <a:t>Tarih 11 soru</a:t>
          </a:r>
        </a:p>
        <a:p xmlns:a="http://schemas.openxmlformats.org/drawingml/2006/main">
          <a:r>
            <a:rPr lang="tr-TR" sz="1800" b="1" dirty="0" smtClean="0"/>
            <a:t>Coğrafya 11 soru</a:t>
          </a:r>
        </a:p>
        <a:p xmlns:a="http://schemas.openxmlformats.org/drawingml/2006/main">
          <a:r>
            <a:rPr lang="tr-TR" sz="1800" b="1" dirty="0" smtClean="0"/>
            <a:t>Felsefe grubu (psikoloji, sosyoloji, mantık) 12 soru</a:t>
          </a:r>
        </a:p>
        <a:p xmlns:a="http://schemas.openxmlformats.org/drawingml/2006/main">
          <a:r>
            <a:rPr lang="tr-TR" sz="1800" b="1" dirty="0" smtClean="0"/>
            <a:t>DKAB 6 soru</a:t>
          </a:r>
          <a:endParaRPr lang="tr-TR" sz="18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0.311</cdr:x>
      <cdr:y>0.04572</cdr:y>
    </cdr:from>
    <cdr:to>
      <cdr:x>0.51575</cdr:x>
      <cdr:y>0.24072</cdr:y>
    </cdr:to>
    <cdr:sp macro="" textlink="">
      <cdr:nvSpPr>
        <cdr:cNvPr id="2" name="1 Başlık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2843808" y="219472"/>
          <a:ext cx="1872234" cy="9361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t">
          <a:normAutofit/>
        </a:bodyPr>
        <a:lstStyle xmlns:a="http://schemas.openxmlformats.org/drawingml/2006/main">
          <a:defPPr>
            <a:defRPr lang="tr-TR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9pPr>
        </a:lstStyle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dirty="0" smtClean="0">
              <a:latin typeface="Century Gothic"/>
            </a:rPr>
            <a:t>SOSYAL BİLİMLER (TYT)</a:t>
          </a:r>
        </a:p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dirty="0" smtClean="0">
              <a:latin typeface="Century Gothic"/>
            </a:rPr>
            <a:t>%</a:t>
          </a:r>
          <a:r>
            <a:rPr lang="tr-TR" sz="2000" b="1" dirty="0" smtClean="0"/>
            <a:t>7</a:t>
          </a:r>
          <a:endParaRPr kumimoji="0" lang="tr-TR" sz="2000" b="1" i="0" u="none" strike="noStrike" kern="1200" cap="none" spc="0" normalizeH="0" baseline="0" noProof="0" dirty="0">
            <a:ln>
              <a:noFill/>
            </a:ln>
            <a:effectLst/>
            <a:uLnTx/>
            <a:uFillTx/>
            <a:latin typeface="Century Gothic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0.20475</cdr:x>
      <cdr:y>0.195</cdr:y>
    </cdr:to>
    <cdr:sp macro="" textlink="">
      <cdr:nvSpPr>
        <cdr:cNvPr id="3" name="1 Başlık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0" y="0"/>
          <a:ext cx="1872208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t">
          <a:noAutofit/>
        </a:bodyPr>
        <a:lstStyle xmlns:a="http://schemas.openxmlformats.org/drawingml/2006/main">
          <a:defPPr>
            <a:defRPr lang="tr-TR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9pPr>
        </a:lstStyle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800" b="1" dirty="0" smtClean="0">
              <a:latin typeface="Century Gothic"/>
            </a:rPr>
            <a:t>SAYISAL PUAN TÜRÜ</a:t>
          </a:r>
          <a:endParaRPr kumimoji="0" lang="tr-TR" sz="2800" b="1" i="0" u="none" strike="noStrike" kern="1200" cap="none" spc="0" normalizeH="0" baseline="0" noProof="0" dirty="0">
            <a:ln>
              <a:noFill/>
            </a:ln>
            <a:effectLst/>
            <a:uLnTx/>
            <a:uFillTx/>
            <a:latin typeface="Century Gothic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0.22438</cdr:x>
      <cdr:y>0.35514</cdr:y>
    </cdr:from>
    <cdr:to>
      <cdr:x>0.42913</cdr:x>
      <cdr:y>0.52935</cdr:y>
    </cdr:to>
    <cdr:sp macro="" textlink="">
      <cdr:nvSpPr>
        <cdr:cNvPr id="2" name="1 Başlık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2051720" y="1908230"/>
          <a:ext cx="1872234" cy="9360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t">
          <a:normAutofit/>
        </a:bodyPr>
        <a:lstStyle xmlns:a="http://schemas.openxmlformats.org/drawingml/2006/main">
          <a:defPPr>
            <a:defRPr lang="tr-TR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9pPr>
        </a:lstStyle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dirty="0" smtClean="0">
              <a:latin typeface="Century Gothic"/>
            </a:rPr>
            <a:t>SOSYAL BİLİMLER</a:t>
          </a:r>
        </a:p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dirty="0" smtClean="0"/>
            <a:t>TYT + AYT</a:t>
          </a:r>
          <a:endParaRPr lang="tr-TR" sz="2000" b="1" dirty="0" smtClean="0">
            <a:latin typeface="Century Gothic"/>
          </a:endParaRPr>
        </a:p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dirty="0" smtClean="0">
              <a:latin typeface="Century Gothic"/>
            </a:rPr>
            <a:t>%</a:t>
          </a:r>
          <a:r>
            <a:rPr lang="tr-TR" sz="2000" b="1" dirty="0" smtClean="0"/>
            <a:t>49</a:t>
          </a:r>
          <a:endParaRPr kumimoji="0" lang="tr-TR" sz="2000" b="1" i="0" u="none" strike="noStrike" kern="1200" cap="none" spc="0" normalizeH="0" baseline="0" noProof="0" dirty="0">
            <a:ln>
              <a:noFill/>
            </a:ln>
            <a:effectLst/>
            <a:uLnTx/>
            <a:uFillTx/>
            <a:latin typeface="Century Gothic"/>
          </a:endParaRPr>
        </a:p>
      </cdr:txBody>
    </cdr:sp>
  </cdr:relSizeAnchor>
  <cdr:relSizeAnchor xmlns:cdr="http://schemas.openxmlformats.org/drawingml/2006/chartDrawing">
    <cdr:from>
      <cdr:x>0.4055</cdr:x>
      <cdr:y>0.79068</cdr:y>
    </cdr:from>
    <cdr:to>
      <cdr:x>0.61025</cdr:x>
      <cdr:y>0.9649</cdr:y>
    </cdr:to>
    <cdr:sp macro="" textlink="">
      <cdr:nvSpPr>
        <cdr:cNvPr id="3" name="1 Başlık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3707904" y="4248472"/>
          <a:ext cx="1872234" cy="9361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t">
          <a:normAutofit/>
        </a:bodyPr>
        <a:lstStyle xmlns:a="http://schemas.openxmlformats.org/drawingml/2006/main">
          <a:defPPr>
            <a:defRPr lang="tr-TR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9pPr>
        </a:lstStyle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dirty="0" smtClean="0">
              <a:latin typeface="Century Gothic"/>
            </a:rPr>
            <a:t>FEN BİLİMLERİ</a:t>
          </a:r>
        </a:p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dirty="0" smtClean="0">
              <a:latin typeface="Century Gothic"/>
            </a:rPr>
            <a:t>TYT</a:t>
          </a:r>
        </a:p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dirty="0" smtClean="0">
              <a:latin typeface="Century Gothic"/>
            </a:rPr>
            <a:t>%</a:t>
          </a:r>
          <a:r>
            <a:rPr lang="tr-TR" sz="2000" b="1" dirty="0" smtClean="0"/>
            <a:t>7</a:t>
          </a:r>
          <a:endParaRPr kumimoji="0" lang="tr-TR" sz="2000" b="1" i="0" u="none" strike="noStrike" kern="1200" cap="none" spc="0" normalizeH="0" baseline="0" noProof="0" dirty="0">
            <a:ln>
              <a:noFill/>
            </a:ln>
            <a:effectLst/>
            <a:uLnTx/>
            <a:uFillTx/>
            <a:latin typeface="Century Gothic"/>
          </a:endParaRPr>
        </a:p>
      </cdr:txBody>
    </cdr:sp>
  </cdr:relSizeAnchor>
  <cdr:relSizeAnchor xmlns:cdr="http://schemas.openxmlformats.org/drawingml/2006/chartDrawing">
    <cdr:from>
      <cdr:x>0.54725</cdr:x>
      <cdr:y>0.67006</cdr:y>
    </cdr:from>
    <cdr:to>
      <cdr:x>0.752</cdr:x>
      <cdr:y>0.84428</cdr:y>
    </cdr:to>
    <cdr:sp macro="" textlink="">
      <cdr:nvSpPr>
        <cdr:cNvPr id="4" name="1 Başlık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5004048" y="3600400"/>
          <a:ext cx="1872234" cy="9361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t">
          <a:normAutofit/>
        </a:bodyPr>
        <a:lstStyle xmlns:a="http://schemas.openxmlformats.org/drawingml/2006/main">
          <a:defPPr>
            <a:defRPr lang="tr-TR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entury Gothic"/>
            </a:defRPr>
          </a:lvl9pPr>
        </a:lstStyle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dirty="0" smtClean="0">
              <a:latin typeface="Century Gothic"/>
            </a:rPr>
            <a:t>MATEMATİK</a:t>
          </a:r>
        </a:p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dirty="0" smtClean="0"/>
            <a:t>TYT</a:t>
          </a:r>
          <a:endParaRPr lang="tr-TR" sz="2000" b="1" dirty="0" smtClean="0">
            <a:latin typeface="Century Gothic"/>
          </a:endParaRPr>
        </a:p>
        <a:p xmlns:a="http://schemas.openxmlformats.org/drawingml/2006/main">
          <a:pPr marL="0" marR="0" lvl="0" indent="0" algn="ctr" defTabSz="457207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dirty="0" smtClean="0">
              <a:latin typeface="Century Gothic"/>
            </a:rPr>
            <a:t>%</a:t>
          </a:r>
          <a:r>
            <a:rPr lang="tr-TR" sz="2000" b="1" dirty="0" smtClean="0"/>
            <a:t>13</a:t>
          </a:r>
          <a:endParaRPr kumimoji="0" lang="tr-TR" sz="2000" b="1" i="0" u="none" strike="noStrike" kern="1200" cap="none" spc="0" normalizeH="0" baseline="0" noProof="0" dirty="0">
            <a:ln>
              <a:noFill/>
            </a:ln>
            <a:effectLst/>
            <a:uLnTx/>
            <a:uFillTx/>
            <a:latin typeface="Century Gothic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8F715-B831-49B9-AC27-C36849ACEC2E}" type="datetimeFigureOut">
              <a:rPr lang="tr-TR" smtClean="0"/>
              <a:t>20.10.2022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46046-777A-4FC7-91BE-6928434738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5842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AE7273-1B05-4227-BF20-87A3E9425D53}" type="datetimeFigureOut">
              <a:rPr lang="tr-TR" smtClean="0"/>
              <a:t>20.10.2022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A70A6-1EC6-4BC0-9CCC-76D4D9FCBE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7818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7150E-D6AF-4E30-9265-D63D2A1E3268}" type="datetime10">
              <a:rPr lang="tr-TR" smtClean="0"/>
              <a:t>10:39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AE62-A5FC-4EF6-B0C0-AC98A0D32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459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D409B-5233-4C95-A13A-5CBC92079A7E}" type="datetime10">
              <a:rPr lang="tr-TR" smtClean="0"/>
              <a:t>10:39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AE62-A5FC-4EF6-B0C0-AC98A0D32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096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2AB7B-7D99-4D5B-8C99-6D09B873931A}" type="datetime10">
              <a:rPr lang="tr-TR" smtClean="0"/>
              <a:t>10:39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AE62-A5FC-4EF6-B0C0-AC98A0D32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888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5C672-C994-4EA0-A51F-9B8D26ADA35C}" type="datetime10">
              <a:rPr lang="tr-TR" smtClean="0"/>
              <a:t>10:39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AE62-A5FC-4EF6-B0C0-AC98A0D32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8572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B4D57-3BE8-45A8-817F-C6557BDC6DBD}" type="datetime10">
              <a:rPr lang="tr-TR" smtClean="0"/>
              <a:t>10:39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AE62-A5FC-4EF6-B0C0-AC98A0D32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361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3FCA1-D73F-47D5-B5EA-668A20B8326E}" type="datetime10">
              <a:rPr lang="tr-TR" smtClean="0"/>
              <a:t>10:39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AE62-A5FC-4EF6-B0C0-AC98A0D32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876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3998-49B2-4201-B675-79798AC6966A}" type="datetime10">
              <a:rPr lang="tr-TR" smtClean="0"/>
              <a:t>10:39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AE62-A5FC-4EF6-B0C0-AC98A0D32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700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D9CB-3258-4DF0-8161-D68E144A12EC}" type="datetime10">
              <a:rPr lang="tr-TR" smtClean="0"/>
              <a:t>10:39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AE62-A5FC-4EF6-B0C0-AC98A0D32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2661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91F30-D952-4468-B143-A73772BCED67}" type="datetime10">
              <a:rPr lang="tr-TR" smtClean="0"/>
              <a:t>10:39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AE62-A5FC-4EF6-B0C0-AC98A0D32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75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3B567-9F49-455C-90D6-D765ED4149B1}" type="datetime10">
              <a:rPr lang="tr-TR" smtClean="0"/>
              <a:t>10:39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AE62-A5FC-4EF6-B0C0-AC98A0D32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754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8D7AF-6CE2-43B9-9CBC-3128652CE7C6}" type="datetime10">
              <a:rPr lang="tr-TR" smtClean="0"/>
              <a:t>10:39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AE62-A5FC-4EF6-B0C0-AC98A0D32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909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1645-6782-452F-84F6-95205393DB83}" type="datetime10">
              <a:rPr lang="tr-TR" smtClean="0"/>
              <a:t>10:39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AE62-A5FC-4EF6-B0C0-AC98A0D32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7560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423C-42B8-4349-A597-78FCE44FF13E}" type="datetime10">
              <a:rPr lang="tr-TR" smtClean="0"/>
              <a:t>10:39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AE62-A5FC-4EF6-B0C0-AC98A0D32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08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C5A7-8739-44CE-A23E-7A91AAB9A70A}" type="datetime10">
              <a:rPr lang="tr-TR" smtClean="0"/>
              <a:t>10:39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AE62-A5FC-4EF6-B0C0-AC98A0D32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161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4F1E4-161C-40FA-8096-2F448EE90D3E}" type="datetime10">
              <a:rPr lang="tr-TR" smtClean="0"/>
              <a:t>10:39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AE62-A5FC-4EF6-B0C0-AC98A0D32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449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EF918-3F05-4F6C-8E68-BCD2C5A6741C}" type="datetime10">
              <a:rPr lang="tr-TR" smtClean="0"/>
              <a:t>10:39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AE62-A5FC-4EF6-B0C0-AC98A0D32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99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5CE-2062-41E7-9414-712D8D3DC1AA}" type="datetime10">
              <a:rPr lang="tr-TR" smtClean="0"/>
              <a:t>10:39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3AE62-A5FC-4EF6-B0C0-AC98A0D32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33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AFD0585-2321-4532-AE1F-35CEE8DBE047}" type="datetime10">
              <a:rPr lang="tr-TR" smtClean="0"/>
              <a:t>10:39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3AE62-A5FC-4EF6-B0C0-AC98A0D32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448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hf sldNum="0" hdr="0" ftr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Kitap1.xls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857224" y="428604"/>
            <a:ext cx="7406640" cy="5664692"/>
          </a:xfrm>
        </p:spPr>
        <p:txBody>
          <a:bodyPr>
            <a:normAutofit fontScale="90000"/>
          </a:bodyPr>
          <a:lstStyle/>
          <a:p>
            <a:pPr algn="ctr"/>
            <a:r>
              <a:rPr lang="tr-TR" sz="107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YKS</a:t>
            </a:r>
            <a:r>
              <a:rPr lang="tr-TR" sz="6600" dirty="0" smtClean="0">
                <a:solidFill>
                  <a:schemeClr val="tx1"/>
                </a:solidFill>
                <a:latin typeface="Maiandra GD" pitchFamily="34" charset="0"/>
              </a:rPr>
              <a:t/>
            </a:r>
            <a:br>
              <a:rPr lang="tr-TR" sz="6600" dirty="0" smtClean="0">
                <a:solidFill>
                  <a:schemeClr val="tx1"/>
                </a:solidFill>
                <a:latin typeface="Maiandra GD" pitchFamily="34" charset="0"/>
              </a:rPr>
            </a:br>
            <a:r>
              <a:rPr lang="tr-TR" sz="6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YÜKSEKÖĞRETİM KURUMLARI SINAVI</a:t>
            </a:r>
            <a:r>
              <a:rPr lang="tr-TR" sz="660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tr-TR" sz="66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tr-TR" sz="6600" smtClean="0">
                <a:solidFill>
                  <a:schemeClr val="tx1"/>
                </a:solidFill>
                <a:latin typeface="Comic Sans MS" pitchFamily="66" charset="0"/>
              </a:rPr>
              <a:t>                    </a:t>
            </a:r>
            <a:r>
              <a:rPr lang="tr-TR" sz="6600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2022</a:t>
            </a:r>
            <a:endParaRPr lang="tr-TR" sz="6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9481-F883-4F2E-A80E-D2F37623944B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TYT SORU SAYILARI</a:t>
            </a:r>
            <a:endParaRPr lang="tr-TR" dirty="0">
              <a:solidFill>
                <a:schemeClr val="tx1"/>
              </a:solidFill>
            </a:endParaRPr>
          </a:p>
        </p:txBody>
      </p:sp>
      <p:graphicFrame>
        <p:nvGraphicFramePr>
          <p:cNvPr id="4" name="2 Grafik"/>
          <p:cNvGraphicFramePr/>
          <p:nvPr>
            <p:extLst>
              <p:ext uri="{D42A27DB-BD31-4B8C-83A1-F6EECF244321}">
                <p14:modId xmlns:p14="http://schemas.microsoft.com/office/powerpoint/2010/main" val="4190479669"/>
              </p:ext>
            </p:extLst>
          </p:nvPr>
        </p:nvGraphicFramePr>
        <p:xfrm>
          <a:off x="395536" y="1268760"/>
          <a:ext cx="835292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Başlık"/>
          <p:cNvSpPr txBox="1">
            <a:spLocks/>
          </p:cNvSpPr>
          <p:nvPr/>
        </p:nvSpPr>
        <p:spPr>
          <a:xfrm>
            <a:off x="4788024" y="2492896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TÜRKÇE 40 SORU</a:t>
            </a:r>
            <a:endParaRPr kumimoji="0" lang="tr-TR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3529789" y="5057310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MATEMATİK 40 SORU</a:t>
            </a:r>
            <a:endParaRPr kumimoji="0" lang="tr-TR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1547664" y="3429000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marR="0" lvl="0" indent="0" algn="ctr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b="1" dirty="0" smtClean="0">
                <a:latin typeface="+mj-lt"/>
                <a:ea typeface="+mj-ea"/>
                <a:cs typeface="+mj-cs"/>
              </a:rPr>
              <a:t>SOSYAL BİLİMLER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20 SORU</a:t>
            </a:r>
            <a:endParaRPr kumimoji="0" lang="tr-TR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95536" y="1268760"/>
            <a:ext cx="2304256" cy="93610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r-TR" b="1" dirty="0" smtClean="0"/>
              <a:t>Fizik 7 soru</a:t>
            </a:r>
          </a:p>
          <a:p>
            <a:r>
              <a:rPr lang="tr-TR" b="1" dirty="0" smtClean="0"/>
              <a:t>Kimya 7 soru</a:t>
            </a:r>
          </a:p>
          <a:p>
            <a:r>
              <a:rPr lang="tr-TR" b="1" dirty="0" smtClean="0"/>
              <a:t>Biyoloji 6 soru</a:t>
            </a:r>
            <a:endParaRPr lang="tr-TR" b="1" dirty="0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E55C-BE50-45D0-9AF1-003DCC818495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7055380" cy="1400530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TYT DERSLERE GÖRE PUAN AĞIRLIKLARI</a:t>
            </a:r>
            <a:endParaRPr lang="tr-TR" dirty="0">
              <a:solidFill>
                <a:schemeClr val="tx1"/>
              </a:solidFill>
            </a:endParaRPr>
          </a:p>
        </p:txBody>
      </p:sp>
      <p:graphicFrame>
        <p:nvGraphicFramePr>
          <p:cNvPr id="4" name="4 Grafik"/>
          <p:cNvGraphicFramePr/>
          <p:nvPr>
            <p:extLst>
              <p:ext uri="{D42A27DB-BD31-4B8C-83A1-F6EECF244321}">
                <p14:modId xmlns:p14="http://schemas.microsoft.com/office/powerpoint/2010/main" val="3025126102"/>
              </p:ext>
            </p:extLst>
          </p:nvPr>
        </p:nvGraphicFramePr>
        <p:xfrm>
          <a:off x="0" y="1412776"/>
          <a:ext cx="8532440" cy="49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4EFAC-120C-498C-8A9C-8085065BFFD0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913304"/>
          </a:xfrm>
        </p:spPr>
        <p:txBody>
          <a:bodyPr>
            <a:noAutofit/>
          </a:bodyPr>
          <a:lstStyle/>
          <a:p>
            <a:pPr algn="ctr"/>
            <a:r>
              <a:rPr lang="tr-TR" sz="6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TYT SINAV SÜRESİ</a:t>
            </a:r>
            <a:endParaRPr lang="tr-TR" sz="6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539552" y="2636912"/>
            <a:ext cx="8229600" cy="9133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135+30=165 DAKİKA</a:t>
            </a:r>
            <a:endParaRPr kumimoji="0" lang="tr-TR" sz="3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BA193-C390-4AD6-89B4-296CB2E5501A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7055380" cy="1400530"/>
          </a:xfrm>
        </p:spPr>
        <p:txBody>
          <a:bodyPr>
            <a:noAutofit/>
          </a:bodyPr>
          <a:lstStyle/>
          <a:p>
            <a:r>
              <a:rPr lang="tr-TR" sz="3200" b="1" dirty="0" smtClean="0">
                <a:solidFill>
                  <a:schemeClr val="tx1"/>
                </a:solidFill>
              </a:rPr>
              <a:t>Temel Yeterlilik Testi Puanının Değerlendirilmesi</a:t>
            </a: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32856"/>
            <a:ext cx="7931224" cy="4191744"/>
          </a:xfrm>
        </p:spPr>
        <p:txBody>
          <a:bodyPr/>
          <a:lstStyle/>
          <a:p>
            <a:pPr algn="ctr"/>
            <a:r>
              <a:rPr lang="tr-TR" sz="6000" dirty="0" smtClean="0">
                <a:solidFill>
                  <a:srgbClr val="FF0000"/>
                </a:solidFill>
              </a:rPr>
              <a:t>KALKTI</a:t>
            </a:r>
          </a:p>
          <a:p>
            <a:pPr algn="ctr"/>
            <a:r>
              <a:rPr lang="tr-TR" dirty="0" smtClean="0"/>
              <a:t>TYT puan türüyle </a:t>
            </a:r>
            <a:r>
              <a:rPr lang="tr-TR" b="1" dirty="0" smtClean="0"/>
              <a:t>150 puan barajını </a:t>
            </a:r>
            <a:r>
              <a:rPr lang="tr-TR" dirty="0" smtClean="0"/>
              <a:t>aşan adaylar </a:t>
            </a:r>
            <a:r>
              <a:rPr lang="tr-TR" b="1" dirty="0" smtClean="0"/>
              <a:t>2 yıllık </a:t>
            </a:r>
            <a:r>
              <a:rPr lang="tr-TR" b="1" dirty="0" err="1" smtClean="0"/>
              <a:t>önlisans</a:t>
            </a:r>
            <a:r>
              <a:rPr lang="tr-TR" b="1" dirty="0" smtClean="0"/>
              <a:t> programlarına </a:t>
            </a:r>
            <a:r>
              <a:rPr lang="tr-TR" dirty="0" smtClean="0"/>
              <a:t>tercih yapılabilecektir.</a:t>
            </a:r>
          </a:p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tr-TR" b="1" dirty="0" smtClean="0"/>
              <a:t>AYT puanının hesaplanabilmesi ve 4 yıllık lisans programlarına tercih</a:t>
            </a:r>
            <a:r>
              <a:rPr lang="tr-TR" dirty="0" smtClean="0"/>
              <a:t> yapılabilmesi için </a:t>
            </a:r>
            <a:r>
              <a:rPr lang="tr-TR" b="1" dirty="0" err="1" smtClean="0"/>
              <a:t>TYT’den</a:t>
            </a:r>
            <a:r>
              <a:rPr lang="tr-TR" b="1" dirty="0" smtClean="0"/>
              <a:t> en az 180 puan </a:t>
            </a:r>
            <a:r>
              <a:rPr lang="tr-TR" dirty="0" smtClean="0"/>
              <a:t>alınmış olması gerekmektedir. 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AF8E-1548-4C0D-9E4E-39189209C2AD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35280" cy="1010400"/>
          </a:xfrm>
        </p:spPr>
        <p:txBody>
          <a:bodyPr/>
          <a:lstStyle/>
          <a:p>
            <a:pPr algn="ctr"/>
            <a:r>
              <a:rPr lang="tr-TR" b="1" dirty="0" smtClean="0"/>
              <a:t>AYT</a:t>
            </a:r>
            <a:br>
              <a:rPr lang="tr-TR" b="1" dirty="0" smtClean="0"/>
            </a:br>
            <a:r>
              <a:rPr lang="tr-TR" b="1" dirty="0" smtClean="0"/>
              <a:t>İkinci Oturum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00808"/>
            <a:ext cx="7816382" cy="460535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Bu oturumda;</a:t>
            </a:r>
          </a:p>
          <a:p>
            <a:r>
              <a:rPr lang="tr-TR" sz="2800" b="1" dirty="0" smtClean="0"/>
              <a:t>Türk Dili ve Edebiyatı-Sosyal Bilimler 1</a:t>
            </a:r>
          </a:p>
          <a:p>
            <a:r>
              <a:rPr lang="tr-TR" sz="2800" b="1" dirty="0" smtClean="0"/>
              <a:t>Sosyal Bilimler 2</a:t>
            </a:r>
          </a:p>
          <a:p>
            <a:r>
              <a:rPr lang="tr-TR" sz="2800" b="1" dirty="0" smtClean="0"/>
              <a:t>Matematik</a:t>
            </a:r>
          </a:p>
          <a:p>
            <a:r>
              <a:rPr lang="tr-TR" sz="2800" b="1" dirty="0" smtClean="0"/>
              <a:t>Fen Bilimleri</a:t>
            </a:r>
          </a:p>
          <a:p>
            <a:r>
              <a:rPr lang="tr-TR" sz="2800" dirty="0" smtClean="0"/>
              <a:t>olmak üzere dört test yer alacak, sorular geçtiğimiz senelerdeki müfredatın aynısı olacak.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FAD-F67B-4DEF-96DF-5B539AC3F551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913304"/>
          </a:xfrm>
        </p:spPr>
        <p:txBody>
          <a:bodyPr>
            <a:noAutofit/>
          </a:bodyPr>
          <a:lstStyle/>
          <a:p>
            <a:pPr algn="ctr"/>
            <a:r>
              <a:rPr lang="tr-TR" sz="6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AYT SINAV SÜRESİ</a:t>
            </a:r>
            <a:endParaRPr lang="tr-TR" sz="6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539552" y="2636912"/>
            <a:ext cx="8229600" cy="9133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180 DAKİKA</a:t>
            </a:r>
            <a:endParaRPr kumimoji="0" lang="tr-TR" sz="3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3DFE-CF76-4DCD-B935-41720E9DA1A1}" type="datetime10">
              <a:rPr lang="tr-TR" smtClean="0"/>
              <a:t>10:39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88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055380" cy="1400530"/>
          </a:xfrm>
        </p:spPr>
        <p:txBody>
          <a:bodyPr/>
          <a:lstStyle/>
          <a:p>
            <a:r>
              <a:rPr lang="tr-TR" dirty="0" smtClean="0"/>
              <a:t>Hangi Puan Türü için Hangi Test                         </a:t>
            </a:r>
            <a:r>
              <a:rPr lang="tr-TR" sz="1400" dirty="0" smtClean="0">
                <a:hlinkClick r:id="rId2" action="ppaction://hlinkfile"/>
              </a:rPr>
              <a:t>TABLO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766786"/>
              </p:ext>
            </p:extLst>
          </p:nvPr>
        </p:nvGraphicFramePr>
        <p:xfrm>
          <a:off x="107504" y="1628800"/>
          <a:ext cx="8784975" cy="4608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3889"/>
                <a:gridCol w="1540681"/>
                <a:gridCol w="1239900"/>
                <a:gridCol w="1055972"/>
                <a:gridCol w="1162002"/>
                <a:gridCol w="2172531"/>
              </a:tblGrid>
              <a:tr h="69895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tr-TR" sz="1100" b="1" u="none" strike="noStrike" dirty="0">
                          <a:effectLst/>
                        </a:rPr>
                        <a:t>Aday, yerleşmeyi</a:t>
                      </a:r>
                      <a:endParaRPr lang="tr-TR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/>
                      </a:endParaRPr>
                    </a:p>
                    <a:p>
                      <a:pPr algn="l" rtl="0" fontAlgn="ctr"/>
                      <a:r>
                        <a:rPr lang="tr-TR" sz="1100" b="1" u="none" strike="noStrike" dirty="0">
                          <a:effectLst/>
                        </a:rPr>
                        <a:t>hedeflediği programın puan</a:t>
                      </a:r>
                      <a:endParaRPr lang="tr-TR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/>
                      </a:endParaRPr>
                    </a:p>
                    <a:p>
                      <a:pPr algn="l" rtl="0" fontAlgn="ctr"/>
                      <a:r>
                        <a:rPr lang="tr-TR" sz="1100" b="1" u="none" strike="noStrike" dirty="0">
                          <a:effectLst/>
                        </a:rPr>
                        <a:t>türünü dikkate alarak;</a:t>
                      </a:r>
                      <a:endParaRPr lang="tr-TR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/>
                      </a:endParaRPr>
                    </a:p>
                    <a:p>
                      <a:pPr algn="l" fontAlgn="t"/>
                      <a:r>
                        <a:rPr lang="tr-TR" sz="900" b="1" u="none" strike="noStrike" dirty="0">
                          <a:effectLst/>
                        </a:rPr>
                        <a:t> </a:t>
                      </a:r>
                      <a:endParaRPr lang="tr-T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r>
                        <a:rPr lang="tr-TR" sz="900" b="1" u="none" strike="noStrike" dirty="0">
                          <a:effectLst/>
                        </a:rPr>
                        <a:t> </a:t>
                      </a:r>
                      <a:endParaRPr lang="tr-T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t"/>
                      <a:r>
                        <a:rPr lang="tr-TR" sz="900" b="1" u="none" strike="noStrike" dirty="0">
                          <a:effectLst/>
                        </a:rPr>
                        <a:t> </a:t>
                      </a:r>
                      <a:endParaRPr lang="tr-T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04" marR="5004" marT="5004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r-TR" sz="3800" u="none" strike="noStrike" dirty="0">
                          <a:effectLst/>
                        </a:rPr>
                        <a:t>TYT</a:t>
                      </a:r>
                      <a:endParaRPr lang="tr-TR" sz="3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tr-TR" sz="2000" b="1" u="none" strike="noStrike" dirty="0">
                          <a:effectLst/>
                        </a:rPr>
                        <a:t>TESTLER</a:t>
                      </a:r>
                      <a:endParaRPr lang="tr-TR" sz="2000" b="1" i="0" u="none" strike="noStrike" dirty="0">
                        <a:solidFill>
                          <a:srgbClr val="00206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159810">
                <a:tc vMerge="1">
                  <a:txBody>
                    <a:bodyPr/>
                    <a:lstStyle/>
                    <a:p>
                      <a:pPr algn="l" rtl="0" fontAlgn="ctr"/>
                      <a:endParaRPr lang="tr-TR" sz="9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u="none" strike="noStrike" dirty="0">
                          <a:effectLst/>
                        </a:rPr>
                        <a:t>Türk Dili ve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  <a:p>
                      <a:pPr algn="ctr" rtl="0" fontAlgn="ctr"/>
                      <a:r>
                        <a:rPr lang="tr-TR" sz="1100" b="1" u="none" strike="noStrike" dirty="0">
                          <a:effectLst/>
                        </a:rPr>
                        <a:t>Edebiyatı-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  <a:p>
                      <a:pPr algn="ctr" rtl="0" fontAlgn="ctr"/>
                      <a:r>
                        <a:rPr lang="tr-TR" sz="1100" b="1" u="none" strike="noStrike" dirty="0">
                          <a:effectLst/>
                        </a:rPr>
                        <a:t>Sosyal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  <a:p>
                      <a:pPr algn="ctr" rtl="0" fontAlgn="ctr"/>
                      <a:r>
                        <a:rPr lang="tr-TR" sz="1100" b="1" u="none" strike="noStrike" dirty="0">
                          <a:effectLst/>
                        </a:rPr>
                        <a:t>Bilimler-1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u="none" strike="noStrike" dirty="0">
                          <a:effectLst/>
                        </a:rPr>
                        <a:t>Sosyal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  <a:p>
                      <a:pPr algn="ctr" rtl="0" fontAlgn="ctr"/>
                      <a:r>
                        <a:rPr lang="tr-TR" sz="1100" b="1" u="none" strike="noStrike" dirty="0">
                          <a:effectLst/>
                        </a:rPr>
                        <a:t>Bilimler-2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  <a:p>
                      <a:pPr algn="ctr" fontAlgn="b"/>
                      <a:r>
                        <a:rPr lang="tr-TR" sz="900" b="1" u="none" strike="noStrike" dirty="0">
                          <a:effectLst/>
                        </a:rPr>
                        <a:t> </a:t>
                      </a:r>
                      <a:endParaRPr lang="tr-T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tr-TR" sz="900" b="1" u="none" strike="noStrike" dirty="0">
                          <a:effectLst/>
                        </a:rPr>
                        <a:t> </a:t>
                      </a:r>
                      <a:endParaRPr lang="tr-T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04" marR="5004" marT="5004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u="none" strike="noStrike" dirty="0">
                          <a:effectLst/>
                        </a:rPr>
                        <a:t>Matematik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100" b="1" u="none" strike="noStrike" dirty="0">
                          <a:effectLst/>
                        </a:rPr>
                        <a:t>Fen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  <a:p>
                      <a:pPr algn="ctr" rtl="0" fontAlgn="ctr"/>
                      <a:r>
                        <a:rPr lang="tr-TR" sz="1100" b="1" u="none" strike="noStrike" dirty="0">
                          <a:effectLst/>
                        </a:rPr>
                        <a:t>Bilimleri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  <a:p>
                      <a:pPr algn="ctr" fontAlgn="b"/>
                      <a:r>
                        <a:rPr lang="tr-TR" sz="900" b="1" u="none" strike="noStrike" dirty="0">
                          <a:effectLst/>
                        </a:rPr>
                        <a:t> </a:t>
                      </a:r>
                      <a:endParaRPr lang="tr-T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tr-TR" sz="900" b="1" u="none" strike="noStrike" dirty="0">
                          <a:effectLst/>
                        </a:rPr>
                        <a:t> </a:t>
                      </a:r>
                      <a:endParaRPr lang="tr-T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004" marR="5004" marT="5004" marB="0" anchor="ctr">
                    <a:solidFill>
                      <a:srgbClr val="00B0F0"/>
                    </a:solidFill>
                  </a:tcPr>
                </a:tc>
              </a:tr>
              <a:tr h="253469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u="none" strike="noStrike" dirty="0">
                          <a:effectLst/>
                        </a:rPr>
                        <a:t>Sözel puan için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900" u="none" strike="noStrike">
                          <a:effectLst/>
                        </a:rPr>
                        <a:t> 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04" marR="5004" marT="500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900" u="none" strike="noStrike" dirty="0">
                          <a:effectLst/>
                        </a:rPr>
                        <a:t> 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04" marR="5004" marT="5004" marB="0"/>
                </a:tc>
              </a:tr>
              <a:tr h="253469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u="none" strike="noStrike" dirty="0">
                          <a:effectLst/>
                        </a:rPr>
                        <a:t>Sayısal puan için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900" u="none" strike="noStrike">
                          <a:effectLst/>
                        </a:rPr>
                        <a:t> 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04" marR="5004" marT="500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900" u="none" strike="noStrike">
                          <a:effectLst/>
                        </a:rPr>
                        <a:t> 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04" marR="5004" marT="5004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</a:tr>
              <a:tr h="499255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u="none" strike="noStrike" dirty="0">
                          <a:effectLst/>
                        </a:rPr>
                        <a:t>Eşit ağırlık puan için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900" u="none" strike="noStrike" dirty="0">
                          <a:effectLst/>
                        </a:rPr>
                        <a:t> 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04" marR="5004" marT="5004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900" u="none" strike="noStrike">
                          <a:effectLst/>
                        </a:rPr>
                        <a:t> 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04" marR="5004" marT="5004" marB="0"/>
                </a:tc>
              </a:tr>
              <a:tr h="499255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u="none" strike="noStrike" dirty="0">
                          <a:effectLst/>
                        </a:rPr>
                        <a:t>Sözel + Eşit Ağırlıklı Puan için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900" u="none" strike="noStrike" dirty="0">
                          <a:effectLst/>
                        </a:rPr>
                        <a:t> 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04" marR="5004" marT="5004" marB="0"/>
                </a:tc>
              </a:tr>
              <a:tr h="499255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u="none" strike="noStrike" dirty="0">
                          <a:effectLst/>
                        </a:rPr>
                        <a:t>Sayısal + Eşit ağırlıklı puan için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900" u="none" strike="noStrike">
                          <a:effectLst/>
                        </a:rPr>
                        <a:t> 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04" marR="5004" marT="5004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</a:tr>
              <a:tr h="745043"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100" b="1" u="none" strike="noStrike" dirty="0">
                          <a:effectLst/>
                        </a:rPr>
                        <a:t>Sözel + Sayısal + Eşit Ağırlıklı puan için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900" u="none" strike="noStrike" dirty="0">
                          <a:effectLst/>
                        </a:rPr>
                        <a:t>X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5004" marR="5004" marT="5004" marB="0" anchor="ctr"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933E-63A3-455C-BD2F-C8E3510610A2}" type="datetime10">
              <a:rPr lang="tr-TR" smtClean="0"/>
              <a:t>10:39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026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7055380" cy="1400530"/>
          </a:xfrm>
        </p:spPr>
        <p:txBody>
          <a:bodyPr>
            <a:normAutofit/>
          </a:bodyPr>
          <a:lstStyle/>
          <a:p>
            <a:r>
              <a:rPr lang="tr-TR" b="1" dirty="0" smtClean="0"/>
              <a:t>A</a:t>
            </a:r>
            <a:r>
              <a:rPr lang="tr-TR" dirty="0" smtClean="0"/>
              <a:t>lan </a:t>
            </a:r>
            <a:r>
              <a:rPr lang="tr-TR" b="1" dirty="0" smtClean="0"/>
              <a:t>Y</a:t>
            </a:r>
            <a:r>
              <a:rPr lang="tr-TR" dirty="0" smtClean="0"/>
              <a:t>eterlilik </a:t>
            </a:r>
            <a:r>
              <a:rPr lang="tr-TR" b="1" dirty="0" smtClean="0"/>
              <a:t>S</a:t>
            </a:r>
            <a:r>
              <a:rPr lang="tr-TR" dirty="0" smtClean="0"/>
              <a:t>ınavı Soru Sayıları</a:t>
            </a:r>
            <a:endParaRPr lang="tr-TR" dirty="0"/>
          </a:p>
        </p:txBody>
      </p:sp>
      <p:graphicFrame>
        <p:nvGraphicFramePr>
          <p:cNvPr id="5" name="1 Grafik"/>
          <p:cNvGraphicFramePr/>
          <p:nvPr>
            <p:extLst>
              <p:ext uri="{D42A27DB-BD31-4B8C-83A1-F6EECF244321}">
                <p14:modId xmlns:p14="http://schemas.microsoft.com/office/powerpoint/2010/main" val="3226867761"/>
              </p:ext>
            </p:extLst>
          </p:nvPr>
        </p:nvGraphicFramePr>
        <p:xfrm>
          <a:off x="16024" y="1628800"/>
          <a:ext cx="8676456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1 Başlık"/>
          <p:cNvSpPr txBox="1">
            <a:spLocks/>
          </p:cNvSpPr>
          <p:nvPr/>
        </p:nvSpPr>
        <p:spPr>
          <a:xfrm>
            <a:off x="4572000" y="2986009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ctr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b="1" dirty="0" smtClean="0">
                <a:latin typeface="+mj-lt"/>
                <a:ea typeface="+mj-ea"/>
                <a:cs typeface="+mj-cs"/>
              </a:rPr>
              <a:t>MATEMATİK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40 SORU</a:t>
            </a:r>
            <a:endParaRPr kumimoji="0" lang="tr-TR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1979712" y="2986009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marR="0" lvl="0" indent="0" algn="ctr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TDE + SOSYAL BİLİMLER 40 SORU</a:t>
            </a:r>
            <a:endParaRPr kumimoji="0" lang="tr-TR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D4911-1391-4DF0-AC27-B3E1DFC55C6E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4545" y="1305383"/>
            <a:ext cx="2791146" cy="1400530"/>
          </a:xfrm>
        </p:spPr>
        <p:txBody>
          <a:bodyPr/>
          <a:lstStyle/>
          <a:p>
            <a:r>
              <a:rPr lang="tr-TR" dirty="0" smtClean="0"/>
              <a:t>TDE + SOSYAL BİLİMLER 1 TESTİ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3606546"/>
            <a:ext cx="3223946" cy="3251454"/>
          </a:xfrm>
        </p:spPr>
        <p:txBody>
          <a:bodyPr>
            <a:normAutofit/>
          </a:bodyPr>
          <a:lstStyle/>
          <a:p>
            <a:endParaRPr lang="tr-TR" sz="3200" b="1" dirty="0" smtClean="0"/>
          </a:p>
          <a:p>
            <a:r>
              <a:rPr lang="tr-TR" sz="3200" b="1" dirty="0" smtClean="0"/>
              <a:t>Türk Dili ve Edebiyatı 24</a:t>
            </a:r>
          </a:p>
          <a:p>
            <a:r>
              <a:rPr lang="tr-TR" sz="3200" b="1" dirty="0" smtClean="0"/>
              <a:t>Tarih 1   10</a:t>
            </a:r>
          </a:p>
          <a:p>
            <a:r>
              <a:rPr lang="tr-TR" sz="3200" b="1" dirty="0" smtClean="0"/>
              <a:t>Coğrafya </a:t>
            </a:r>
            <a:r>
              <a:rPr lang="tr-TR" sz="3200" b="1" smtClean="0"/>
              <a:t>1 6</a:t>
            </a:r>
            <a:endParaRPr lang="tr-TR" sz="3200" b="1" dirty="0"/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4447819" y="1457783"/>
            <a:ext cx="2791146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 smtClean="0"/>
              <a:t>SOSYAL BİLİMLER 2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4788024" y="3318570"/>
            <a:ext cx="28803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/>
              <a:t>Tarih 11 soru</a:t>
            </a:r>
          </a:p>
          <a:p>
            <a:r>
              <a:rPr lang="tr-TR" sz="2800" b="1" dirty="0"/>
              <a:t>Coğrafya 11 soru</a:t>
            </a:r>
          </a:p>
          <a:p>
            <a:r>
              <a:rPr lang="tr-TR" sz="2800" b="1" dirty="0"/>
              <a:t>Felsefe grubu (psikoloji, sosyoloji, mantık) 12 soru</a:t>
            </a:r>
          </a:p>
          <a:p>
            <a:r>
              <a:rPr lang="tr-TR" sz="2800" b="1" dirty="0"/>
              <a:t>DKAB 6 soru</a:t>
            </a:r>
          </a:p>
        </p:txBody>
      </p:sp>
      <p:sp>
        <p:nvSpPr>
          <p:cNvPr id="9" name="Başlık 1"/>
          <p:cNvSpPr txBox="1">
            <a:spLocks/>
          </p:cNvSpPr>
          <p:nvPr/>
        </p:nvSpPr>
        <p:spPr>
          <a:xfrm>
            <a:off x="0" y="79268"/>
            <a:ext cx="7238965" cy="1045476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dirty="0" smtClean="0"/>
              <a:t>SÖZEL PUAN TÜRÜ İÇİN</a:t>
            </a:r>
            <a:endParaRPr lang="tr-TR" dirty="0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85899-A788-4681-9FB0-572EA2583695}" type="datetime10">
              <a:rPr lang="tr-TR" smtClean="0"/>
              <a:t>10:39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140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4545" y="1305383"/>
            <a:ext cx="2791146" cy="1400530"/>
          </a:xfrm>
        </p:spPr>
        <p:txBody>
          <a:bodyPr/>
          <a:lstStyle/>
          <a:p>
            <a:r>
              <a:rPr lang="tr-TR" dirty="0"/>
              <a:t>FEN BİLİMLERİ </a:t>
            </a:r>
            <a:r>
              <a:rPr lang="tr-TR" dirty="0" smtClean="0"/>
              <a:t>TESTİ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3606546"/>
            <a:ext cx="3024220" cy="3251454"/>
          </a:xfrm>
        </p:spPr>
        <p:txBody>
          <a:bodyPr>
            <a:normAutofit/>
          </a:bodyPr>
          <a:lstStyle/>
          <a:p>
            <a:endParaRPr lang="tr-TR" sz="3200" b="1" dirty="0" smtClean="0"/>
          </a:p>
          <a:p>
            <a:r>
              <a:rPr lang="tr-TR" sz="3200" b="1" dirty="0"/>
              <a:t>Fizik</a:t>
            </a:r>
          </a:p>
          <a:p>
            <a:r>
              <a:rPr lang="tr-TR" sz="3200" b="1" dirty="0"/>
              <a:t>Kimya</a:t>
            </a:r>
          </a:p>
          <a:p>
            <a:r>
              <a:rPr lang="tr-TR" sz="3200" b="1" dirty="0"/>
              <a:t>Biyoloji</a:t>
            </a:r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4447818" y="1457783"/>
            <a:ext cx="3580565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 smtClean="0"/>
              <a:t>MATEMATİK 2</a:t>
            </a:r>
            <a:endParaRPr lang="tr-TR" dirty="0"/>
          </a:p>
        </p:txBody>
      </p:sp>
      <p:sp>
        <p:nvSpPr>
          <p:cNvPr id="9" name="Başlık 1"/>
          <p:cNvSpPr txBox="1">
            <a:spLocks/>
          </p:cNvSpPr>
          <p:nvPr/>
        </p:nvSpPr>
        <p:spPr>
          <a:xfrm>
            <a:off x="0" y="79268"/>
            <a:ext cx="7238965" cy="104547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dirty="0" smtClean="0"/>
              <a:t>SAYISAL PUAN TÜRÜ İÇİN</a:t>
            </a:r>
            <a:endParaRPr lang="tr-TR" dirty="0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37F3D-CBC1-48C9-826A-4CE49172253A}" type="datetime10">
              <a:rPr lang="tr-TR" smtClean="0"/>
              <a:t>10:39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27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285860"/>
            <a:ext cx="8607330" cy="4800600"/>
          </a:xfrm>
          <a:ln cmpd="sng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tr-TR" sz="2400" dirty="0" smtClean="0"/>
              <a:t>Yükseköğretim Kurumları Sınavı’nda, adaylar iki ayrı oturuma katılacaklardır. </a:t>
            </a:r>
          </a:p>
          <a:p>
            <a:pPr algn="ctr"/>
            <a:r>
              <a:rPr lang="tr-TR" sz="2400" b="1" dirty="0" smtClean="0"/>
              <a:t>18 HAZİRAN                               19 HAZİRAN</a:t>
            </a:r>
          </a:p>
          <a:p>
            <a:r>
              <a:rPr lang="tr-TR" sz="2400" b="1" dirty="0" smtClean="0"/>
              <a:t>           Cumartesi                                   Pazar</a:t>
            </a:r>
          </a:p>
          <a:p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r>
              <a:rPr lang="tr-TR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TYT           AYT</a:t>
            </a:r>
          </a:p>
          <a:p>
            <a:pPr marL="0" indent="0">
              <a:buNone/>
            </a:pP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Eski adı        YGS                                             LYS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63463-2EF6-49DC-8BEC-3599C219E2D4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4545" y="1305383"/>
            <a:ext cx="2791146" cy="1400530"/>
          </a:xfrm>
        </p:spPr>
        <p:txBody>
          <a:bodyPr/>
          <a:lstStyle/>
          <a:p>
            <a:r>
              <a:rPr lang="tr-TR" dirty="0" smtClean="0"/>
              <a:t>TDE + SOSYAL BİLİMLER 1 TESTİ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3606546"/>
            <a:ext cx="3024220" cy="3251454"/>
          </a:xfrm>
        </p:spPr>
        <p:txBody>
          <a:bodyPr>
            <a:normAutofit/>
          </a:bodyPr>
          <a:lstStyle/>
          <a:p>
            <a:endParaRPr lang="tr-TR" sz="3200" b="1" dirty="0" smtClean="0"/>
          </a:p>
          <a:p>
            <a:r>
              <a:rPr lang="tr-TR" sz="3200" b="1" dirty="0" smtClean="0"/>
              <a:t>Türk Dili ve Edebiyatı</a:t>
            </a:r>
          </a:p>
          <a:p>
            <a:r>
              <a:rPr lang="tr-TR" sz="3200" b="1" dirty="0" smtClean="0"/>
              <a:t>Tarih 1</a:t>
            </a:r>
          </a:p>
          <a:p>
            <a:r>
              <a:rPr lang="tr-TR" sz="3200" b="1" dirty="0" smtClean="0"/>
              <a:t>Coğrafya 1</a:t>
            </a:r>
            <a:endParaRPr lang="tr-TR" sz="3200" b="1" dirty="0"/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4447818" y="1457783"/>
            <a:ext cx="3580566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dirty="0" smtClean="0"/>
              <a:t>MATEMATİK 2</a:t>
            </a:r>
            <a:endParaRPr lang="tr-TR" dirty="0"/>
          </a:p>
        </p:txBody>
      </p:sp>
      <p:sp>
        <p:nvSpPr>
          <p:cNvPr id="9" name="Başlık 1"/>
          <p:cNvSpPr txBox="1">
            <a:spLocks/>
          </p:cNvSpPr>
          <p:nvPr/>
        </p:nvSpPr>
        <p:spPr>
          <a:xfrm>
            <a:off x="0" y="79268"/>
            <a:ext cx="7668344" cy="1045476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dirty="0" smtClean="0"/>
              <a:t>EŞİT AĞIRLIK PUAN TÜRÜ İÇİN</a:t>
            </a:r>
            <a:endParaRPr lang="tr-TR" dirty="0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4356E-1E26-442C-95D2-43ED9D41E2F3}" type="datetime10">
              <a:rPr lang="tr-TR" smtClean="0"/>
              <a:t>10:39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27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352013"/>
              </p:ext>
            </p:extLst>
          </p:nvPr>
        </p:nvGraphicFramePr>
        <p:xfrm>
          <a:off x="16568" y="1"/>
          <a:ext cx="9019928" cy="6857993"/>
        </p:xfrm>
        <a:graphic>
          <a:graphicData uri="http://schemas.openxmlformats.org/drawingml/2006/table">
            <a:tbl>
              <a:tblPr/>
              <a:tblGrid>
                <a:gridCol w="6608662"/>
                <a:gridCol w="178612"/>
                <a:gridCol w="2232654"/>
              </a:tblGrid>
              <a:tr h="313845">
                <a:tc>
                  <a:txBody>
                    <a:bodyPr/>
                    <a:lstStyle/>
                    <a:p>
                      <a:r>
                        <a:rPr lang="tr-TR" sz="1300" b="1" dirty="0">
                          <a:solidFill>
                            <a:srgbClr val="FFFFFF"/>
                          </a:solidFill>
                          <a:effectLst/>
                        </a:rPr>
                        <a:t>TESTLER</a:t>
                      </a:r>
                      <a:endParaRPr lang="tr-TR" sz="13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9B18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tr-TR" sz="1300" b="1">
                          <a:solidFill>
                            <a:srgbClr val="FFFFFF"/>
                          </a:solidFill>
                          <a:effectLst/>
                        </a:rPr>
                        <a:t>SoruSayısı</a:t>
                      </a:r>
                      <a:endParaRPr lang="tr-TR" sz="13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9B1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0486">
                <a:tc gridSpan="3">
                  <a:txBody>
                    <a:bodyPr/>
                    <a:lstStyle/>
                    <a:p>
                      <a:r>
                        <a:rPr lang="tr-TR" sz="2000" b="1" dirty="0">
                          <a:effectLst/>
                        </a:rPr>
                        <a:t>Türk Dili ve Edebiyatı-Sosyal Bilimler-1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0486">
                <a:tc>
                  <a:txBody>
                    <a:bodyPr/>
                    <a:lstStyle/>
                    <a:p>
                      <a:r>
                        <a:rPr lang="tr-TR" sz="2000" i="1" dirty="0">
                          <a:effectLst/>
                        </a:rPr>
                        <a:t>Türk Dili ve </a:t>
                      </a:r>
                      <a:r>
                        <a:rPr lang="tr-TR" sz="2000" i="1" dirty="0" smtClean="0">
                          <a:effectLst/>
                        </a:rPr>
                        <a:t>Edebiyatı   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tr-TR" sz="2000" b="1" dirty="0" smtClean="0">
                          <a:effectLst/>
                        </a:rPr>
                        <a:t>  24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0486">
                <a:tc gridSpan="3">
                  <a:txBody>
                    <a:bodyPr/>
                    <a:lstStyle/>
                    <a:p>
                      <a:r>
                        <a:rPr lang="tr-TR" sz="2000" b="1" dirty="0">
                          <a:effectLst/>
                        </a:rPr>
                        <a:t>Sosyal Bilimler-1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0486">
                <a:tc gridSpan="2">
                  <a:txBody>
                    <a:bodyPr/>
                    <a:lstStyle/>
                    <a:p>
                      <a:r>
                        <a:rPr lang="tr-TR" sz="2000" i="1" dirty="0">
                          <a:effectLst/>
                        </a:rPr>
                        <a:t>Tarih -1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>
                          <a:effectLst/>
                        </a:rPr>
                        <a:t>10</a:t>
                      </a:r>
                      <a:endParaRPr lang="tr-TR" sz="20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0486">
                <a:tc gridSpan="2">
                  <a:txBody>
                    <a:bodyPr/>
                    <a:lstStyle/>
                    <a:p>
                      <a:r>
                        <a:rPr lang="tr-TR" sz="2000" i="1" dirty="0">
                          <a:effectLst/>
                        </a:rPr>
                        <a:t>Coğrafya-1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 smtClean="0">
                          <a:effectLst/>
                        </a:rPr>
                        <a:t> 6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0486">
                <a:tc gridSpan="2">
                  <a:txBody>
                    <a:bodyPr/>
                    <a:lstStyle/>
                    <a:p>
                      <a:r>
                        <a:rPr lang="tr-TR" sz="2000" b="1" dirty="0">
                          <a:effectLst/>
                        </a:rPr>
                        <a:t>Toplam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>
                          <a:effectLst/>
                        </a:rPr>
                        <a:t>40</a:t>
                      </a:r>
                      <a:endParaRPr lang="tr-TR" sz="20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0486">
                <a:tc gridSpan="2">
                  <a:txBody>
                    <a:bodyPr/>
                    <a:lstStyle/>
                    <a:p>
                      <a:r>
                        <a:rPr lang="tr-TR" sz="2000" b="1" dirty="0">
                          <a:effectLst/>
                        </a:rPr>
                        <a:t>Matematik Toplam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>
                          <a:effectLst/>
                        </a:rPr>
                        <a:t>40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95730">
                <a:tc gridSpan="2">
                  <a:txBody>
                    <a:bodyPr/>
                    <a:lstStyle/>
                    <a:p>
                      <a:r>
                        <a:rPr lang="tr-TR" sz="2000" b="1" dirty="0">
                          <a:effectLst/>
                        </a:rPr>
                        <a:t>Sosyal Bilimler-2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320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0486">
                <a:tc gridSpan="2">
                  <a:txBody>
                    <a:bodyPr/>
                    <a:lstStyle/>
                    <a:p>
                      <a:r>
                        <a:rPr lang="tr-TR" sz="2000" i="1" dirty="0">
                          <a:effectLst/>
                        </a:rPr>
                        <a:t>Tarih-2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>
                          <a:effectLst/>
                        </a:rPr>
                        <a:t>11</a:t>
                      </a:r>
                      <a:endParaRPr lang="tr-TR" sz="20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0486">
                <a:tc gridSpan="2">
                  <a:txBody>
                    <a:bodyPr/>
                    <a:lstStyle/>
                    <a:p>
                      <a:r>
                        <a:rPr lang="tr-TR" sz="2000" i="1" dirty="0">
                          <a:effectLst/>
                        </a:rPr>
                        <a:t>Coğrafya-2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>
                          <a:effectLst/>
                        </a:rPr>
                        <a:t>11</a:t>
                      </a:r>
                      <a:endParaRPr lang="tr-TR" sz="20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0156">
                <a:tc gridSpan="2">
                  <a:txBody>
                    <a:bodyPr/>
                    <a:lstStyle/>
                    <a:p>
                      <a:r>
                        <a:rPr lang="tr-TR" sz="2000" i="1" dirty="0">
                          <a:effectLst/>
                        </a:rPr>
                        <a:t>Felsefe Grubu (Mantık, Psikoloji, Sosyoloji)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>
                          <a:effectLst/>
                        </a:rPr>
                        <a:t>12</a:t>
                      </a:r>
                      <a:endParaRPr lang="tr-TR" sz="20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0486">
                <a:tc gridSpan="2">
                  <a:txBody>
                    <a:bodyPr/>
                    <a:lstStyle/>
                    <a:p>
                      <a:r>
                        <a:rPr lang="tr-TR" sz="2000" i="1" dirty="0">
                          <a:effectLst/>
                        </a:rPr>
                        <a:t>Din Kültürü ve Ahlak Bilgisi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 smtClean="0">
                          <a:effectLst/>
                        </a:rPr>
                        <a:t> 6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0486">
                <a:tc gridSpan="2">
                  <a:txBody>
                    <a:bodyPr/>
                    <a:lstStyle/>
                    <a:p>
                      <a:r>
                        <a:rPr lang="tr-TR" sz="2000" b="1" dirty="0">
                          <a:effectLst/>
                        </a:rPr>
                        <a:t>Toplam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>
                          <a:effectLst/>
                        </a:rPr>
                        <a:t>40</a:t>
                      </a:r>
                      <a:endParaRPr lang="tr-TR" sz="20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0486">
                <a:tc gridSpan="3">
                  <a:txBody>
                    <a:bodyPr/>
                    <a:lstStyle/>
                    <a:p>
                      <a:r>
                        <a:rPr lang="tr-TR" sz="2000" b="1" dirty="0">
                          <a:effectLst/>
                        </a:rPr>
                        <a:t>Fen Bilimleri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0486">
                <a:tc gridSpan="2">
                  <a:txBody>
                    <a:bodyPr/>
                    <a:lstStyle/>
                    <a:p>
                      <a:r>
                        <a:rPr lang="tr-TR" sz="2000" i="1" dirty="0">
                          <a:effectLst/>
                        </a:rPr>
                        <a:t>Fizik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>
                          <a:effectLst/>
                        </a:rPr>
                        <a:t>14</a:t>
                      </a:r>
                      <a:endParaRPr lang="tr-TR" sz="20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0486">
                <a:tc gridSpan="2">
                  <a:txBody>
                    <a:bodyPr/>
                    <a:lstStyle/>
                    <a:p>
                      <a:r>
                        <a:rPr lang="tr-TR" sz="2000" i="1" dirty="0">
                          <a:effectLst/>
                        </a:rPr>
                        <a:t>Kimya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>
                          <a:effectLst/>
                        </a:rPr>
                        <a:t>13</a:t>
                      </a:r>
                      <a:endParaRPr lang="tr-TR" sz="20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0486">
                <a:tc gridSpan="2">
                  <a:txBody>
                    <a:bodyPr/>
                    <a:lstStyle/>
                    <a:p>
                      <a:r>
                        <a:rPr lang="tr-TR" sz="2000" i="1" dirty="0">
                          <a:effectLst/>
                        </a:rPr>
                        <a:t>Biyoloji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>
                          <a:effectLst/>
                        </a:rPr>
                        <a:t>13</a:t>
                      </a:r>
                      <a:endParaRPr lang="tr-TR" sz="200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0486">
                <a:tc gridSpan="2">
                  <a:txBody>
                    <a:bodyPr/>
                    <a:lstStyle/>
                    <a:p>
                      <a:r>
                        <a:rPr lang="tr-TR" sz="2000" b="1" dirty="0">
                          <a:effectLst/>
                        </a:rPr>
                        <a:t>Toplam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>
                          <a:effectLst/>
                        </a:rPr>
                        <a:t>40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0486">
                <a:tc gridSpan="2">
                  <a:txBody>
                    <a:bodyPr/>
                    <a:lstStyle/>
                    <a:p>
                      <a:r>
                        <a:rPr lang="tr-TR" sz="2000" b="1" dirty="0">
                          <a:effectLst/>
                        </a:rPr>
                        <a:t>Yabancı Dil Toplam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>
                          <a:effectLst/>
                        </a:rPr>
                        <a:t>80</a:t>
                      </a:r>
                      <a:endParaRPr lang="tr-TR" sz="20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BA9A-A99A-494A-99A5-85B84F992E85}" type="datetime10">
              <a:rPr lang="tr-TR" smtClean="0"/>
              <a:t>10:39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3745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04664"/>
            <a:ext cx="7055380" cy="1400530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AYT DERSLERE GÖRE PUAN AĞIRLIKLARI</a:t>
            </a:r>
            <a:endParaRPr lang="tr-TR" dirty="0"/>
          </a:p>
        </p:txBody>
      </p:sp>
      <p:graphicFrame>
        <p:nvGraphicFramePr>
          <p:cNvPr id="6" name="5 Grafik"/>
          <p:cNvGraphicFramePr/>
          <p:nvPr>
            <p:extLst>
              <p:ext uri="{D42A27DB-BD31-4B8C-83A1-F6EECF244321}">
                <p14:modId xmlns:p14="http://schemas.microsoft.com/office/powerpoint/2010/main" val="97133203"/>
              </p:ext>
            </p:extLst>
          </p:nvPr>
        </p:nvGraphicFramePr>
        <p:xfrm>
          <a:off x="0" y="2057400"/>
          <a:ext cx="9144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1 Başlık"/>
          <p:cNvSpPr txBox="1">
            <a:spLocks/>
          </p:cNvSpPr>
          <p:nvPr/>
        </p:nvSpPr>
        <p:spPr>
          <a:xfrm>
            <a:off x="4860032" y="4829799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marR="0" lvl="0" indent="0" algn="ctr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b="1" dirty="0" smtClean="0">
                <a:latin typeface="+mj-lt"/>
                <a:ea typeface="+mj-ea"/>
                <a:cs typeface="+mj-cs"/>
              </a:rPr>
              <a:t>MATEMATİK</a:t>
            </a:r>
          </a:p>
          <a:p>
            <a:pPr marL="0" marR="0" lvl="0" indent="0" algn="ctr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b="1" dirty="0" smtClean="0">
                <a:latin typeface="+mj-lt"/>
                <a:ea typeface="+mj-ea"/>
                <a:cs typeface="+mj-cs"/>
              </a:rPr>
              <a:t>TYT + AYT</a:t>
            </a:r>
          </a:p>
          <a:p>
            <a:pPr marL="0" marR="0" lvl="0" indent="0" algn="ctr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b="1" dirty="0" smtClean="0">
                <a:latin typeface="+mj-lt"/>
                <a:ea typeface="+mj-ea"/>
                <a:cs typeface="+mj-cs"/>
              </a:rPr>
              <a:t>%43</a:t>
            </a:r>
            <a:endParaRPr kumimoji="0" lang="tr-TR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Başlık"/>
          <p:cNvSpPr txBox="1">
            <a:spLocks/>
          </p:cNvSpPr>
          <p:nvPr/>
        </p:nvSpPr>
        <p:spPr>
          <a:xfrm>
            <a:off x="2195736" y="4087470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marR="0" lvl="0" indent="0" algn="ctr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b="1" dirty="0" smtClean="0">
                <a:latin typeface="+mj-lt"/>
                <a:ea typeface="+mj-ea"/>
                <a:cs typeface="+mj-cs"/>
              </a:rPr>
              <a:t>FEN BİLİMLERİ</a:t>
            </a:r>
          </a:p>
          <a:p>
            <a:pPr marL="0" marR="0" lvl="0" indent="0" algn="ctr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b="1" dirty="0" smtClean="0">
                <a:latin typeface="+mj-lt"/>
                <a:ea typeface="+mj-ea"/>
                <a:cs typeface="+mj-cs"/>
              </a:rPr>
              <a:t>TYT+AYT</a:t>
            </a:r>
          </a:p>
          <a:p>
            <a:pPr marL="0" marR="0" lvl="0" indent="0" algn="ctr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b="1" dirty="0" smtClean="0">
                <a:latin typeface="+mj-lt"/>
                <a:ea typeface="+mj-ea"/>
                <a:cs typeface="+mj-cs"/>
              </a:rPr>
              <a:t>%37</a:t>
            </a:r>
            <a:endParaRPr kumimoji="0" lang="tr-TR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 txBox="1">
            <a:spLocks/>
          </p:cNvSpPr>
          <p:nvPr/>
        </p:nvSpPr>
        <p:spPr>
          <a:xfrm>
            <a:off x="4572000" y="2567082"/>
            <a:ext cx="1584176" cy="93610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marR="0" lvl="0" indent="0" algn="ctr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b="1" dirty="0" smtClean="0">
                <a:latin typeface="+mj-lt"/>
                <a:ea typeface="+mj-ea"/>
                <a:cs typeface="+mj-cs"/>
              </a:rPr>
              <a:t>TÜRKÇE (TYT)</a:t>
            </a:r>
          </a:p>
          <a:p>
            <a:pPr marL="0" marR="0" lvl="0" indent="0" algn="ctr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b="1" dirty="0" smtClean="0">
                <a:latin typeface="+mj-lt"/>
                <a:ea typeface="+mj-ea"/>
                <a:cs typeface="+mj-cs"/>
              </a:rPr>
              <a:t>%13</a:t>
            </a:r>
            <a:endParaRPr kumimoji="0" lang="tr-TR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95765-9B66-44CF-98F3-0AAA5D6E5E36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7 Grafik"/>
          <p:cNvGraphicFramePr/>
          <p:nvPr>
            <p:extLst>
              <p:ext uri="{D42A27DB-BD31-4B8C-83A1-F6EECF244321}">
                <p14:modId xmlns:p14="http://schemas.microsoft.com/office/powerpoint/2010/main" val="822670267"/>
              </p:ext>
            </p:extLst>
          </p:nvPr>
        </p:nvGraphicFramePr>
        <p:xfrm>
          <a:off x="0" y="1484784"/>
          <a:ext cx="9144000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>
          <a:xfrm>
            <a:off x="4860032" y="2924944"/>
            <a:ext cx="1872208" cy="93610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b="1" dirty="0" smtClean="0">
                <a:latin typeface="Century Gothic"/>
              </a:rPr>
              <a:t>TÜRKÇE</a:t>
            </a:r>
          </a:p>
          <a:p>
            <a:pPr marL="0" marR="0" lvl="0" indent="0" algn="ctr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b="1" dirty="0" smtClean="0">
                <a:latin typeface="Century Gothic"/>
              </a:rPr>
              <a:t>TYT + AYT</a:t>
            </a:r>
          </a:p>
          <a:p>
            <a:pPr marL="0" marR="0" lvl="0" indent="0" algn="ctr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000" b="1" dirty="0" smtClean="0">
                <a:latin typeface="Century Gothic"/>
              </a:rPr>
              <a:t>%</a:t>
            </a:r>
            <a:r>
              <a:rPr lang="tr-TR" sz="2000" b="1" dirty="0" smtClean="0"/>
              <a:t>31</a:t>
            </a:r>
            <a:endParaRPr kumimoji="0" lang="tr-TR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0" y="1124744"/>
            <a:ext cx="1872208" cy="21275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2800" b="1" dirty="0" smtClean="0">
                <a:latin typeface="Century Gothic"/>
              </a:rPr>
              <a:t>SÖZEL PUAN TÜRÜ</a:t>
            </a:r>
            <a:endParaRPr kumimoji="0" lang="tr-TR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E171-39B7-48A5-A7D4-3DC7B5A76F00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4" y="0"/>
            <a:ext cx="9117396" cy="6871340"/>
          </a:xfrm>
        </p:spPr>
      </p:pic>
      <p:sp>
        <p:nvSpPr>
          <p:cNvPr id="4" name="Metin kutusu 3"/>
          <p:cNvSpPr txBox="1"/>
          <p:nvPr/>
        </p:nvSpPr>
        <p:spPr>
          <a:xfrm>
            <a:off x="2483768" y="184482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/>
              <a:t>TYT</a:t>
            </a:r>
            <a:endParaRPr lang="tr-TR" b="1" dirty="0"/>
          </a:p>
        </p:txBody>
      </p:sp>
      <p:sp>
        <p:nvSpPr>
          <p:cNvPr id="6" name="Metin kutusu 5"/>
          <p:cNvSpPr txBox="1"/>
          <p:nvPr/>
        </p:nvSpPr>
        <p:spPr>
          <a:xfrm>
            <a:off x="4427984" y="2397334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/>
              <a:t>TYT + AYT</a:t>
            </a:r>
            <a:endParaRPr lang="tr-TR" b="1" dirty="0"/>
          </a:p>
        </p:txBody>
      </p:sp>
      <p:sp>
        <p:nvSpPr>
          <p:cNvPr id="7" name="Metin kutusu 6"/>
          <p:cNvSpPr txBox="1"/>
          <p:nvPr/>
        </p:nvSpPr>
        <p:spPr>
          <a:xfrm>
            <a:off x="3082625" y="587727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/>
              <a:t>TYT + AYT</a:t>
            </a:r>
            <a:endParaRPr lang="tr-TR" b="1" dirty="0"/>
          </a:p>
        </p:txBody>
      </p:sp>
      <p:sp>
        <p:nvSpPr>
          <p:cNvPr id="8" name="Metin kutusu 7"/>
          <p:cNvSpPr txBox="1"/>
          <p:nvPr/>
        </p:nvSpPr>
        <p:spPr>
          <a:xfrm>
            <a:off x="1378315" y="414908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/>
              <a:t>TYT</a:t>
            </a:r>
            <a:endParaRPr lang="tr-TR" b="1" dirty="0"/>
          </a:p>
        </p:txBody>
      </p:sp>
      <p:sp>
        <p:nvSpPr>
          <p:cNvPr id="9" name="Veri Yer Tutucusu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A4D14-DF5B-4C8B-A46E-4DF78C586FDC}" type="datetime10">
              <a:rPr lang="tr-TR" smtClean="0"/>
              <a:t>10:39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54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Yerleştirme Puanının Hesaplanması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2285992"/>
            <a:ext cx="7786742" cy="4800600"/>
          </a:xfrm>
        </p:spPr>
        <p:txBody>
          <a:bodyPr>
            <a:normAutofit/>
          </a:bodyPr>
          <a:lstStyle/>
          <a:p>
            <a:r>
              <a:rPr lang="tr-TR" sz="2000" dirty="0" smtClean="0"/>
              <a:t>SÖZ: [Temel Yeterlilikler Testi (%40)] + [Sözel Test (%60)]</a:t>
            </a:r>
          </a:p>
          <a:p>
            <a:r>
              <a:rPr lang="en-US" sz="2000" dirty="0" smtClean="0"/>
              <a:t>SAY: [</a:t>
            </a:r>
            <a:r>
              <a:rPr lang="tr-TR" sz="2000" dirty="0" smtClean="0"/>
              <a:t>Temel Yeterlilikler Testi (%40)] + [Sayısal Test </a:t>
            </a:r>
            <a:r>
              <a:rPr lang="en-US" sz="2000" dirty="0" smtClean="0"/>
              <a:t>(%60)]</a:t>
            </a:r>
          </a:p>
          <a:p>
            <a:r>
              <a:rPr lang="tr-TR" sz="2000" dirty="0" smtClean="0"/>
              <a:t>EA: [Temel Yeterlilikler Testi (%40)] + [Eşit Ağırlık Testi (%60)]</a:t>
            </a:r>
          </a:p>
          <a:p>
            <a:r>
              <a:rPr lang="tr-TR" sz="2000" dirty="0" smtClean="0"/>
              <a:t>DİL: [Temel Yeterlilikler Testi (%40)] + [Yabancı Dil Testi (%60)]</a:t>
            </a:r>
          </a:p>
          <a:p>
            <a:r>
              <a:rPr lang="tr-TR" sz="2000" b="1" dirty="0" smtClean="0"/>
              <a:t>Belli programlar için getirilen başarı sıralaması şartına devam edilecektir.</a:t>
            </a:r>
            <a:endParaRPr lang="tr-TR" sz="2000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F6D2-4650-4FE4-A83A-64AD37310080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3500" b="1" dirty="0" smtClean="0"/>
              <a:t>Özel Yetenekle Öğrenci Alan Programlar</a:t>
            </a:r>
            <a:endParaRPr lang="tr-TR" sz="35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2428868"/>
            <a:ext cx="7400948" cy="3538542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smtClean="0"/>
              <a:t>Özel yetenekle öğrenci alan programlar</a:t>
            </a:r>
            <a:r>
              <a:rPr lang="tr-TR" sz="2800" dirty="0" smtClean="0"/>
              <a:t>da geçen sene olduğu gibi baraj puanı bu yıl da aynı tutulmuştur. Temel Yeterlilikler Testi’ne giren ve Temel Yeterlilik Puanı </a:t>
            </a:r>
            <a:r>
              <a:rPr lang="tr-TR" sz="2800" b="1" dirty="0" smtClean="0"/>
              <a:t>en az 150 olan </a:t>
            </a:r>
            <a:r>
              <a:rPr lang="tr-TR" sz="2800" dirty="0" smtClean="0"/>
              <a:t>adaylar Özel Yetenekle Öğrenci Alan Lisans programlarını tercih edebileceklerdir</a:t>
            </a:r>
            <a:endParaRPr lang="tr-TR" sz="2800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0B963-CB97-4C77-8461-0FC444C60B4F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OBP Hesaplaması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2052925"/>
            <a:ext cx="7920880" cy="419548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(Mezuniyet Puanı X 5 ) X0,12</a:t>
            </a:r>
          </a:p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 PUANSIZ</a:t>
            </a:r>
          </a:p>
          <a:p>
            <a:pPr algn="ctr"/>
            <a:endParaRPr lang="tr-T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(Mezuniyet Puanı X 5 ) X0,18</a:t>
            </a:r>
          </a:p>
          <a:p>
            <a:pPr algn="ctr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 PUANLI</a:t>
            </a:r>
          </a:p>
          <a:p>
            <a:pPr>
              <a:buNone/>
            </a:pPr>
            <a:endParaRPr lang="tr-TR" sz="2400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AC8B3-4426-46CD-A18F-326EE08DD0C6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Başarı Sıralaması Şartı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Tıp:                        40.000 (Sayısal puanda)</a:t>
            </a:r>
          </a:p>
          <a:p>
            <a:r>
              <a:rPr lang="tr-TR" dirty="0"/>
              <a:t>Hukuk:                150.000 (EA Puanda)</a:t>
            </a:r>
          </a:p>
          <a:p>
            <a:r>
              <a:rPr lang="tr-TR" dirty="0"/>
              <a:t>Mimarlık:            200.000 (Sayısal puanda)</a:t>
            </a:r>
          </a:p>
          <a:p>
            <a:r>
              <a:rPr lang="tr-TR" dirty="0"/>
              <a:t>Öğretmenlikler: 240.000 (Say-EA-Söz-Dil Puanda)</a:t>
            </a:r>
          </a:p>
          <a:p>
            <a:r>
              <a:rPr lang="tr-TR" dirty="0"/>
              <a:t>Mühendislikler: 240.000 (Sayısal puanda)</a:t>
            </a:r>
          </a:p>
          <a:p>
            <a:pPr marL="0" indent="0">
              <a:buNone/>
            </a:pPr>
            <a:r>
              <a:rPr lang="tr-TR" sz="1800" dirty="0">
                <a:solidFill>
                  <a:srgbClr val="C00000"/>
                </a:solidFill>
              </a:rPr>
              <a:t>   (Su, Orman ve Ziraat mühendislikleri hariç)</a:t>
            </a:r>
          </a:p>
          <a:p>
            <a:pPr marL="0" indent="0">
              <a:buNone/>
            </a:pPr>
            <a:r>
              <a:rPr lang="tr-TR" sz="1800" b="1" dirty="0"/>
              <a:t>Adayların bu programları tercih edebilmeleri için ilgili puan türlerinde, belirtilen başarı sırası içinde olması gerekmektedir. </a:t>
            </a:r>
          </a:p>
          <a:p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F7A8-22DB-4785-948D-C4F76D62B0B1}" type="datetime10">
              <a:rPr lang="tr-TR" smtClean="0"/>
              <a:t>10:39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783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 Puan Tercihli Bölümler</a:t>
            </a:r>
            <a:endParaRPr lang="tr-TR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69577"/>
              </p:ext>
            </p:extLst>
          </p:nvPr>
        </p:nvGraphicFramePr>
        <p:xfrm>
          <a:off x="539552" y="1484786"/>
          <a:ext cx="8064896" cy="5184575"/>
        </p:xfrm>
        <a:graphic>
          <a:graphicData uri="http://schemas.openxmlformats.org/drawingml/2006/table">
            <a:tbl>
              <a:tblPr/>
              <a:tblGrid>
                <a:gridCol w="2765589"/>
                <a:gridCol w="1554891"/>
                <a:gridCol w="2934975"/>
                <a:gridCol w="809441"/>
              </a:tblGrid>
              <a:tr h="485208">
                <a:tc rowSpan="16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BILİŞIM TEKNOLOJILERI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ALANI VE TÜM DALLARI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Basım ve Yayın Teknolojileri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76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Basın ve Yayıncılık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76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Bilgi Güvenligi Teknolojisi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76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Bilgi Yönetimi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76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Bilgisayar Operatörlügü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76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Bilgisayar Programcılıgı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76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Bilgisayar Teknolojisi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76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Cografi Bilgi Sistemleri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259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Cografi Bilgi Sistemleri ve Teknolojileri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76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Görsel İletişim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76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Grafik Tasarımı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76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Internet ve Ag Teknolojileri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76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Mobil Teknolojileri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259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Saglık Bilgi Sistemleri Teknikerligi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259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Sahne ve Gösteri Sanatları Teknolojisi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52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Web Tasarımı ve Kodlama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A9AB-CED5-4B31-9B00-C22ACF2764A6}" type="datetime10">
              <a:rPr lang="tr-TR" smtClean="0"/>
              <a:t>10:39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256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MİLLİ SAVUNMA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BAŞVURU: 13 OCAK /9 ŞUBAT</a:t>
            </a:r>
          </a:p>
          <a:p>
            <a:r>
              <a:rPr lang="tr-TR" dirty="0" smtClean="0"/>
              <a:t> MSÜ SINAV:   27 MART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3B567-9F49-455C-90D6-D765ED4149B1}" type="datetime10">
              <a:rPr lang="tr-TR" smtClean="0"/>
              <a:t>10:39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00039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 Puan Tercihli Bölümler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008030"/>
              </p:ext>
            </p:extLst>
          </p:nvPr>
        </p:nvGraphicFramePr>
        <p:xfrm>
          <a:off x="251520" y="1124744"/>
          <a:ext cx="8064894" cy="5502285"/>
        </p:xfrm>
        <a:graphic>
          <a:graphicData uri="http://schemas.openxmlformats.org/drawingml/2006/table">
            <a:tbl>
              <a:tblPr/>
              <a:tblGrid>
                <a:gridCol w="2475363"/>
                <a:gridCol w="2475363"/>
                <a:gridCol w="2475363"/>
                <a:gridCol w="638805"/>
              </a:tblGrid>
              <a:tr h="232425">
                <a:tc rowSpan="13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BÜRO YÖNETIMI</a:t>
                      </a:r>
                    </a:p>
                  </a:txBody>
                  <a:tcPr marL="9169" marR="9169" marT="9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11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ALANI VE TÜM DALLARI</a:t>
                      </a:r>
                    </a:p>
                  </a:txBody>
                  <a:tcPr marL="9169" marR="9169" marT="9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Agız ve Diş Saglıgı</a:t>
                      </a:r>
                    </a:p>
                  </a:txBody>
                  <a:tcPr marL="9169" marR="9169" marT="9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375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Büro Yönetimi ve Yönetici Asistanlıgı</a:t>
                      </a:r>
                    </a:p>
                  </a:txBody>
                  <a:tcPr marL="9169" marR="9169" marT="9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21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Çagrı Merkezi Hizmetleri</a:t>
                      </a:r>
                    </a:p>
                  </a:txBody>
                  <a:tcPr marL="9169" marR="9169" marT="9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21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Emlak ve Emlak Yönetimi</a:t>
                      </a:r>
                    </a:p>
                  </a:txBody>
                  <a:tcPr marL="9169" marR="9169" marT="9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387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Hukuk Büro Yönetimi ve Sekreterligi</a:t>
                      </a:r>
                    </a:p>
                  </a:txBody>
                  <a:tcPr marL="9169" marR="9169" marT="9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21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Insan Kaynakları Yönetimi</a:t>
                      </a:r>
                    </a:p>
                  </a:txBody>
                  <a:tcPr marL="9169" marR="9169" marT="9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42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İşletme Yönetimi</a:t>
                      </a:r>
                    </a:p>
                  </a:txBody>
                  <a:tcPr marL="9169" marR="9169" marT="9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42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Kooperatifçilik</a:t>
                      </a:r>
                    </a:p>
                  </a:txBody>
                  <a:tcPr marL="9169" marR="9169" marT="9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21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Saglık Kurumları İşletmeciligi</a:t>
                      </a:r>
                    </a:p>
                  </a:txBody>
                  <a:tcPr marL="9169" marR="9169" marT="9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387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Tıbbi Dokümantasyon ve Sekreterlik</a:t>
                      </a:r>
                    </a:p>
                  </a:txBody>
                  <a:tcPr marL="9169" marR="9169" marT="9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21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Tıbbi Tanıtım ve Pazarlama</a:t>
                      </a:r>
                    </a:p>
                  </a:txBody>
                  <a:tcPr marL="9169" marR="9169" marT="9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387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HUKUK SEKRETERLIĞI</a:t>
                      </a:r>
                    </a:p>
                  </a:txBody>
                  <a:tcPr marL="9169" marR="9169" marT="9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Sosyal Güvenlik</a:t>
                      </a:r>
                    </a:p>
                  </a:txBody>
                  <a:tcPr marL="9169" marR="9169" marT="9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387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MAHALLI IDARELER</a:t>
                      </a:r>
                    </a:p>
                  </a:txBody>
                  <a:tcPr marL="9169" marR="9169" marT="9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Yerel Yönetimler</a:t>
                      </a:r>
                    </a:p>
                  </a:txBody>
                  <a:tcPr marL="9169" marR="9169" marT="9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6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169" marR="9169" marT="91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929A-46E3-4B45-A7DC-3B6D28D4701A}" type="datetime10">
              <a:rPr lang="tr-TR" smtClean="0"/>
              <a:t>10:39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6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997992"/>
              </p:ext>
            </p:extLst>
          </p:nvPr>
        </p:nvGraphicFramePr>
        <p:xfrm>
          <a:off x="107504" y="4"/>
          <a:ext cx="9036495" cy="6898205"/>
        </p:xfrm>
        <a:graphic>
          <a:graphicData uri="http://schemas.openxmlformats.org/drawingml/2006/table">
            <a:tbl>
              <a:tblPr/>
              <a:tblGrid>
                <a:gridCol w="2879762"/>
                <a:gridCol w="2323669"/>
                <a:gridCol w="2879762"/>
                <a:gridCol w="953302"/>
              </a:tblGrid>
              <a:tr h="183179">
                <a:tc rowSpan="27"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MUHASEBE VE FİNANSMAN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7"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ALANI VE TÜM DALLARI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Bankacılık ve Sigortacılık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1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Deniz Brokerligi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7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Deniz ve Liman İşletmeciligi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1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Dİş Ticaret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1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Emlak ve Emlak Yönetimi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7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Enerji Tesisleri İşletmeciligi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1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Hava Lojistigi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1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Insan Kaynakları Yönetimi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1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İşletme Yönetimi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1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Kooperatifçilik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1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Lojistik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1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Maliye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1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Marina İşletme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1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Marina ve Yat İşletmeciligi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1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Marka İletişimi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7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Menkul Kıymetler ve Sermaye Piyasası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7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Muhasebe ve Vergi Uygulamaları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1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Pazarlama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7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Perakende Satİş ve Magaza Yönetimi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7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Saglık Kurumları İşletmeciligi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7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Sivil Hava Ulaçtırma İşletmeciligi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7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Sivil Havacılık Kabin Hizmetleri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1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Sosyal Güvenlik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1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Tarımsal İşletmecilik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7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Turizm ve Otel İşletmeciligi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73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Turizm ve Seyahat Hizmetleri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317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Uçuç Harekat Yöneticiligi</a:t>
                      </a:r>
                    </a:p>
                  </a:txBody>
                  <a:tcPr marL="5644" marR="5644" marT="56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D1D6A-C933-4203-B25B-C8592CBB5169}" type="datetime10">
              <a:rPr lang="tr-TR" smtClean="0"/>
              <a:t>10:39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154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580969"/>
              </p:ext>
            </p:extLst>
          </p:nvPr>
        </p:nvGraphicFramePr>
        <p:xfrm>
          <a:off x="0" y="31322"/>
          <a:ext cx="9143999" cy="7341519"/>
        </p:xfrm>
        <a:graphic>
          <a:graphicData uri="http://schemas.openxmlformats.org/drawingml/2006/table">
            <a:tbl>
              <a:tblPr/>
              <a:tblGrid>
                <a:gridCol w="2816132"/>
                <a:gridCol w="2816132"/>
                <a:gridCol w="2816132"/>
                <a:gridCol w="695603"/>
              </a:tblGrid>
              <a:tr h="170021">
                <a:tc rowSpan="34"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PAZARLAMA VE PERAKENDE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3"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ALANI VE TÜM DALLARI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Bankacılık ve Sigortacılık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Çagrı Merkezi Hizmetleri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Deniz Brokerligi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25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Deniz ve Liman İşletmeciligi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Dİş Ticaret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Emlak ve Emlak Yönetimi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Enerji Tesisleri İşletmeciligi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Hava Lojistigi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Insan Kaynakları Yönetimi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İşletme Yönetimi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Kooperatifçilik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Lojistik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Marina İşletme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Marina ve Yat İşletmeciligi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Marka İletişimi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5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Menkul Kıymetler ve Sermaye Piyasası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Moda Yönetimi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5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Muhasebe ve Vergi Uygulamaları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Pazarlama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5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Perakende Satİş ve Magaza Yönetimi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Posta Hizmetleri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Reklamcılık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25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Saglık Kurumları İşletmeciligi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5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Sivil Hava Ulaçtırma İşletmeciligi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5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Sivil Havacılık Kabin Hizmetleri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Sosyal Güvenlik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Tarımsal İşletmecilik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5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Tarımsal Ürünler Muhafaza ve Depolama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Teknolojisi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25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Tıbbi Tanıtım ve Pazarlama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Turizm ve Otel İşletmeciligi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25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Turizm ve Seyahat Hizmetleri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00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Uçuç Harekat Yöneticiligi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5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TICARET / A-B GRUBU (TICARET LISESI)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Maliye</a:t>
                      </a: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1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4651" marR="4651" marT="46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B1F7-736E-4979-B5C6-73DA2F303E19}" type="datetime10">
              <a:rPr lang="tr-TR" smtClean="0"/>
              <a:t>10:39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80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6708235"/>
              </p:ext>
            </p:extLst>
          </p:nvPr>
        </p:nvGraphicFramePr>
        <p:xfrm>
          <a:off x="-6770" y="3623"/>
          <a:ext cx="9150769" cy="7499235"/>
        </p:xfrm>
        <a:graphic>
          <a:graphicData uri="http://schemas.openxmlformats.org/drawingml/2006/table">
            <a:tbl>
              <a:tblPr/>
              <a:tblGrid>
                <a:gridCol w="3389841"/>
                <a:gridCol w="1501087"/>
                <a:gridCol w="3394350"/>
                <a:gridCol w="865491"/>
              </a:tblGrid>
              <a:tr h="209467">
                <a:tc rowSpan="32"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ULAŞTIRMA HIZMETLERI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ALANI VE TÜM DALLARI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Bankacılık ve Sigortacılık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Deniz Brokerligi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Deniz ve Liman İşletmeciligi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Dİş Ticaret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Emlak ve Emlak Yönetimi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Enerji Tesisleri İşletmeciligi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Hava Lojistigi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Insan Kaynakları Yönetimi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İşletme Yönetimi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Kooperatifçilik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Kültürel Miras ve Turizm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Lojistik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Marina İşletme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Marina ve Yat İşletmeciligi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Marka İletişimi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01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Menkul Kıymetler ve Sermaye Piyasası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Moda Yönetimi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53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Muhasebe ve Vergi Uygulamaları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Otobüs Kaptanlıgı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Pazarlama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011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Perakende Satİş ve Magaza Yönetimi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Posta Hizmetleri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Saglık Kurumları İşletmeciligi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53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Sivil Hava Ulaçtırma İşletmeciligi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53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Sivil Havacılık Kabin Hizmetleri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Sosyal Güvenlik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Tarımsal İşletmecilik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Turist Rehberligi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Turizm Animasyonu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Turizm ve Otel İşletmeciligi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Turizm ve Seyahat Hizmetleri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94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Uçuç Harekat Yöneticiligi</a:t>
                      </a:r>
                    </a:p>
                  </a:txBody>
                  <a:tcPr marL="5642" marR="5642" marT="5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TYT</a:t>
                      </a:r>
                      <a:endParaRPr lang="tr-TR" sz="1200" b="1" i="0" u="none" strike="noStrike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D4F47-C59C-4496-904F-C6C8A954B1A0}" type="datetime10">
              <a:rPr lang="tr-TR" smtClean="0"/>
              <a:t>10:39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11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Özetle Yeni Sistemimiz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340769"/>
            <a:ext cx="8568952" cy="4907638"/>
          </a:xfrm>
        </p:spPr>
        <p:txBody>
          <a:bodyPr>
            <a:normAutofit lnSpcReduction="10000"/>
          </a:bodyPr>
          <a:lstStyle/>
          <a:p>
            <a:r>
              <a:rPr lang="tr-TR" sz="2800" dirty="0" smtClean="0"/>
              <a:t>Daha yalın, sade ve kolay anlaşılabilir bir sistem,</a:t>
            </a:r>
          </a:p>
          <a:p>
            <a:r>
              <a:rPr lang="tr-TR" sz="2800" dirty="0"/>
              <a:t>Türkçe ve Temel </a:t>
            </a:r>
            <a:r>
              <a:rPr lang="tr-TR" sz="2800" dirty="0" err="1"/>
              <a:t>Matematik’in</a:t>
            </a:r>
            <a:r>
              <a:rPr lang="tr-TR" sz="2800" dirty="0"/>
              <a:t> merkezde olduğu Temel Yeterlilik esaslı değerlendirme baz alınmıştır.</a:t>
            </a:r>
          </a:p>
          <a:p>
            <a:r>
              <a:rPr lang="tr-TR" sz="2800" dirty="0" smtClean="0"/>
              <a:t>Sınav puan türleri 18’den, 5’e indirilmiştir,</a:t>
            </a:r>
          </a:p>
          <a:p>
            <a:r>
              <a:rPr lang="tr-TR" sz="2800" dirty="0" smtClean="0"/>
              <a:t>Sınav 5 hafta sonundan 1 hafta sonuna çekilmiş, 6 oturumdan 3 oturuma indirilmiştir.</a:t>
            </a:r>
          </a:p>
          <a:p>
            <a:r>
              <a:rPr lang="tr-TR" sz="2800" dirty="0"/>
              <a:t>Önceki sistemde orta öğretim üzerinde 4 ay baskı oluşturarak, eğitimi aksatan olumsuzluğu ortadan </a:t>
            </a:r>
            <a:r>
              <a:rPr lang="tr-TR" sz="2800" dirty="0" smtClean="0"/>
              <a:t>kaldırılmıştır.</a:t>
            </a:r>
            <a:endParaRPr lang="tr-TR" sz="2800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A24CD-34FD-4837-ADA6-D2324C76B23D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Özetle Yeni Sistemimiz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200" dirty="0" smtClean="0"/>
              <a:t>Önceki sistemde orta öğretim üzerinde 4 ay baskı oluşturarak, eğitimi aksatan olumsuzluğu ortadan kaldıran,</a:t>
            </a:r>
          </a:p>
          <a:p>
            <a:r>
              <a:rPr lang="tr-TR" sz="2200" dirty="0" smtClean="0"/>
              <a:t>Öğrenciler üzerindeki sınav kaygısının etkilerini azaltan bir sistemdir.</a:t>
            </a:r>
            <a:endParaRPr lang="tr-TR" sz="2200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8FFA9-54BF-4F7A-8A3E-E304BE847608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3561964"/>
              </p:ext>
            </p:extLst>
          </p:nvPr>
        </p:nvGraphicFramePr>
        <p:xfrm>
          <a:off x="827088" y="1556792"/>
          <a:ext cx="7273304" cy="4691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8DAE5-03F9-419F-80F2-66368EFDA48A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Başvuru Süreci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1052736"/>
            <a:ext cx="7920764" cy="5472608"/>
          </a:xfrm>
        </p:spPr>
        <p:txBody>
          <a:bodyPr>
            <a:noAutofit/>
          </a:bodyPr>
          <a:lstStyle/>
          <a:p>
            <a:r>
              <a:rPr lang="tr-TR" sz="2800" b="1" dirty="0" smtClean="0"/>
              <a:t>Başvurular 11Şubat- 7Mart ayında yapılacaktır.</a:t>
            </a:r>
          </a:p>
          <a:p>
            <a:endParaRPr lang="tr-TR" sz="2800" b="1" dirty="0" smtClean="0"/>
          </a:p>
          <a:p>
            <a:r>
              <a:rPr lang="tr-TR" sz="2800" b="1" dirty="0" smtClean="0"/>
              <a:t>SINAV SONUÇLARI ;20 TEMMUZ</a:t>
            </a:r>
          </a:p>
          <a:p>
            <a:endParaRPr lang="tr-TR" sz="2800" b="1" dirty="0" smtClean="0"/>
          </a:p>
          <a:p>
            <a:r>
              <a:rPr lang="tr-TR" sz="2800" b="1" dirty="0" smtClean="0"/>
              <a:t>I</a:t>
            </a:r>
            <a:r>
              <a:rPr lang="tr-TR" sz="2800" b="1" dirty="0"/>
              <a:t>. AŞAMA TYT BAŞVURU ÜCRETİ: </a:t>
            </a:r>
            <a:r>
              <a:rPr lang="tr-TR" sz="2800" b="1" dirty="0" smtClean="0"/>
              <a:t>115 </a:t>
            </a:r>
            <a:r>
              <a:rPr lang="tr-TR" sz="2800" b="1" dirty="0"/>
              <a:t>TL</a:t>
            </a:r>
          </a:p>
          <a:p>
            <a:endParaRPr lang="tr-TR" sz="2800" b="1" dirty="0"/>
          </a:p>
          <a:p>
            <a:r>
              <a:rPr lang="tr-TR" sz="2800" b="1" dirty="0"/>
              <a:t>II. AŞAMA AYT BAŞVURU ÜCRETİ: </a:t>
            </a:r>
            <a:r>
              <a:rPr lang="tr-TR" sz="2800" b="1" dirty="0" smtClean="0"/>
              <a:t>115 TL</a:t>
            </a:r>
            <a:endParaRPr lang="tr-TR" sz="2800" b="1" dirty="0"/>
          </a:p>
          <a:p>
            <a:endParaRPr lang="tr-TR" sz="2800" b="1" dirty="0"/>
          </a:p>
          <a:p>
            <a:r>
              <a:rPr lang="tr-TR" sz="2800" b="1" dirty="0"/>
              <a:t>DİL SINAVI BAŞVURU ÜCRETİ: </a:t>
            </a:r>
            <a:r>
              <a:rPr lang="tr-TR" sz="2800" b="1" dirty="0" smtClean="0"/>
              <a:t>115 </a:t>
            </a:r>
            <a:r>
              <a:rPr lang="tr-TR" sz="2800" b="1" dirty="0"/>
              <a:t>TL</a:t>
            </a:r>
          </a:p>
          <a:p>
            <a:endParaRPr lang="tr-TR" sz="2800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3772-D46B-4E91-AC15-703A3F119670}" type="datetime10">
              <a:rPr lang="tr-TR" smtClean="0"/>
              <a:t>10:39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9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dirty="0" smtClean="0">
                <a:solidFill>
                  <a:srgbClr val="FF0000"/>
                </a:solidFill>
              </a:rPr>
              <a:t>HANGİ BANKALARA PARA YATIRILACAK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tr-TR" sz="2900" b="1" dirty="0"/>
              <a:t>Akbank’ın</a:t>
            </a:r>
            <a:r>
              <a:rPr lang="tr-TR" dirty="0"/>
              <a:t> tüm şubeleri, ATM ve internet bankacılığı (KKTC’den başvuracak adaylar hariç)</a:t>
            </a:r>
          </a:p>
          <a:p>
            <a:r>
              <a:rPr lang="tr-TR" dirty="0"/>
              <a:t>Albaraka Türk Katılım Bankasının tüm şubeleri, ATM ve internet bankacılığı (KKTC’den başvuracak adaylar</a:t>
            </a:r>
          </a:p>
          <a:p>
            <a:r>
              <a:rPr lang="tr-TR" dirty="0"/>
              <a:t>hariç)</a:t>
            </a:r>
          </a:p>
          <a:p>
            <a:r>
              <a:rPr lang="tr-TR" dirty="0"/>
              <a:t>Finansbank’ın tüm şubeleri, ATM ve internet bankacılığı (KKTC’den başvuracak adaylar hariç)</a:t>
            </a:r>
          </a:p>
          <a:p>
            <a:r>
              <a:rPr lang="tr-TR" dirty="0"/>
              <a:t>Kuveyt Türk Katılım Bankası’nın tüm şubeleri, ATM ve internet bankacılığı (KKTC’den başvuracak adaylar</a:t>
            </a:r>
          </a:p>
          <a:p>
            <a:r>
              <a:rPr lang="tr-TR" dirty="0"/>
              <a:t>hariç)</a:t>
            </a:r>
          </a:p>
          <a:p>
            <a:r>
              <a:rPr lang="tr-TR" sz="2900" b="1" dirty="0"/>
              <a:t>Halkbank </a:t>
            </a:r>
            <a:r>
              <a:rPr lang="tr-TR" b="1" dirty="0"/>
              <a:t>ATM</a:t>
            </a:r>
            <a:r>
              <a:rPr lang="tr-TR" dirty="0"/>
              <a:t>, internet bankacılığı ve şubeler</a:t>
            </a:r>
          </a:p>
          <a:p>
            <a:r>
              <a:rPr lang="tr-TR" dirty="0"/>
              <a:t>ING Bank’ın tüm şubeleri ve internet bankacılığı (KKTC’den başvuracak adaylar hariç)</a:t>
            </a:r>
          </a:p>
          <a:p>
            <a:r>
              <a:rPr lang="tr-TR" sz="2900" b="1" dirty="0"/>
              <a:t>İş Bankası’nın </a:t>
            </a:r>
            <a:r>
              <a:rPr lang="tr-TR" dirty="0"/>
              <a:t>tüm şubeleri, mobil bankacılık ve internet bankacılığı</a:t>
            </a:r>
          </a:p>
          <a:p>
            <a:r>
              <a:rPr lang="tr-TR" dirty="0"/>
              <a:t>Vakıf Katılım Bankası’nın tüm şubeleri ve ATM (KKTC’den başvuracak adaylar hariç)</a:t>
            </a:r>
          </a:p>
          <a:p>
            <a:r>
              <a:rPr lang="tr-TR" sz="3400" b="1" dirty="0"/>
              <a:t>Ziraat Bankası </a:t>
            </a:r>
            <a:r>
              <a:rPr lang="tr-TR" dirty="0"/>
              <a:t>sadece internet bankacılığı ve mobil bankacılık (Şubelerden ve</a:t>
            </a:r>
          </a:p>
          <a:p>
            <a:r>
              <a:rPr lang="tr-TR" dirty="0"/>
              <a:t>ATM’den ücret yatırılmaz.)</a:t>
            </a:r>
          </a:p>
          <a:p>
            <a:r>
              <a:rPr lang="tr-TR" dirty="0"/>
              <a:t>Ücret, ÖSYM’nin internet sayfasında e-</a:t>
            </a:r>
            <a:r>
              <a:rPr lang="tr-TR" dirty="0" err="1"/>
              <a:t>İŞLEMLER’de</a:t>
            </a:r>
            <a:r>
              <a:rPr lang="tr-TR" dirty="0"/>
              <a:t> yer alan “ÖDEMELER” alanından kredi kartı/bank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3B567-9F49-455C-90D6-D765ED4149B1}" type="datetime10">
              <a:rPr lang="tr-TR" smtClean="0"/>
              <a:t>10:39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482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888050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T</a:t>
            </a:r>
            <a:r>
              <a:rPr lang="tr-TR" dirty="0" smtClean="0">
                <a:solidFill>
                  <a:schemeClr val="tx1"/>
                </a:solidFill>
              </a:rPr>
              <a:t>emel </a:t>
            </a:r>
            <a:r>
              <a:rPr lang="tr-TR" b="1" dirty="0" smtClean="0">
                <a:solidFill>
                  <a:schemeClr val="tx1"/>
                </a:solidFill>
              </a:rPr>
              <a:t>Y</a:t>
            </a:r>
            <a:r>
              <a:rPr lang="tr-TR" dirty="0" smtClean="0">
                <a:solidFill>
                  <a:schemeClr val="tx1"/>
                </a:solidFill>
              </a:rPr>
              <a:t>eterlilik </a:t>
            </a:r>
            <a:r>
              <a:rPr lang="tr-TR" b="1" dirty="0" smtClean="0">
                <a:solidFill>
                  <a:schemeClr val="tx1"/>
                </a:solidFill>
              </a:rPr>
              <a:t>T</a:t>
            </a:r>
            <a:r>
              <a:rPr lang="tr-TR" dirty="0" smtClean="0">
                <a:solidFill>
                  <a:schemeClr val="tx1"/>
                </a:solidFill>
              </a:rPr>
              <a:t>esti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700" y="2052925"/>
            <a:ext cx="7344700" cy="4195481"/>
          </a:xfrm>
          <a:ln w="63500">
            <a:solidFill>
              <a:schemeClr val="bg1"/>
            </a:solidFill>
          </a:ln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İlk oturumda, adaylar Temel Yeterlilik Testi’ni alacaklardır.</a:t>
            </a:r>
          </a:p>
          <a:p>
            <a:r>
              <a:rPr lang="tr-TR" dirty="0" smtClean="0"/>
              <a:t>Bu testte adayların </a:t>
            </a:r>
            <a:r>
              <a:rPr lang="tr-T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muhakeme, akıl yürütme,mantıklı düşünme odaklı sözel ve sayısal becerilerinin, yani Türkçeyi doğru kullanma, okuma ve anlama, dil hakimiyeti ile matematiksel ilişkilerden yararlanmanın ölçülmesi </a:t>
            </a:r>
            <a:r>
              <a:rPr lang="tr-TR" dirty="0" smtClean="0"/>
              <a:t>amaçlanmaktadır. Bunun örnekleri dünyada seçkin yükseköğretim sistemlerinde mevcuttur.</a:t>
            </a:r>
          </a:p>
          <a:p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8F119-B580-4663-974A-15841CF73D3D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888050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A</a:t>
            </a:r>
            <a:r>
              <a:rPr lang="tr-TR" dirty="0" smtClean="0">
                <a:solidFill>
                  <a:schemeClr val="tx1"/>
                </a:solidFill>
              </a:rPr>
              <a:t>lan </a:t>
            </a:r>
            <a:r>
              <a:rPr lang="tr-TR" b="1" dirty="0" smtClean="0">
                <a:solidFill>
                  <a:schemeClr val="tx1"/>
                </a:solidFill>
              </a:rPr>
              <a:t>Y</a:t>
            </a:r>
            <a:r>
              <a:rPr lang="tr-TR" dirty="0" smtClean="0">
                <a:solidFill>
                  <a:schemeClr val="tx1"/>
                </a:solidFill>
              </a:rPr>
              <a:t>eterlilik </a:t>
            </a:r>
            <a:r>
              <a:rPr lang="tr-TR" b="1" dirty="0" smtClean="0">
                <a:solidFill>
                  <a:schemeClr val="tx1"/>
                </a:solidFill>
              </a:rPr>
              <a:t>T</a:t>
            </a:r>
            <a:r>
              <a:rPr lang="tr-TR" dirty="0" smtClean="0">
                <a:solidFill>
                  <a:schemeClr val="tx1"/>
                </a:solidFill>
              </a:rPr>
              <a:t>esti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ln w="63500">
            <a:solidFill>
              <a:schemeClr val="bg1"/>
            </a:solidFill>
          </a:ln>
        </p:spPr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tr-TR" sz="2800" b="1" dirty="0" smtClean="0"/>
              <a:t>İkinci oturumda ise adayların önceki yıllarda takip edilen usule uygun olarak lise müfredatına dair bilgisi esas alınacaktır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E557A-6A5E-4647-A1B3-B356CC718C14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188640"/>
            <a:ext cx="8929718" cy="1143000"/>
          </a:xfrm>
        </p:spPr>
        <p:txBody>
          <a:bodyPr>
            <a:noAutofit/>
          </a:bodyPr>
          <a:lstStyle/>
          <a:p>
            <a:r>
              <a:rPr lang="tr-TR" sz="4000" b="1" dirty="0" smtClean="0"/>
              <a:t>Yükseköğretim Kurumları Sınavı Takvimi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132856"/>
            <a:ext cx="8136904" cy="4104456"/>
          </a:xfrm>
          <a:ln w="63500">
            <a:solidFill>
              <a:srgbClr val="FFFF00"/>
            </a:solidFill>
          </a:ln>
        </p:spPr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Yükseköğretim Kurumları Sınavı, </a:t>
            </a:r>
          </a:p>
          <a:p>
            <a:pPr algn="ctr">
              <a:buNone/>
            </a:pPr>
            <a:r>
              <a:rPr lang="tr-TR" b="1" dirty="0" smtClean="0"/>
              <a:t>Oturumu 18 Haziran 2022 Cumartesi günü 10:15</a:t>
            </a:r>
          </a:p>
          <a:p>
            <a:pPr algn="ctr">
              <a:buNone/>
            </a:pPr>
            <a:r>
              <a:rPr lang="tr-TR" b="1" dirty="0" smtClean="0"/>
              <a:t>2. Oturumu 19 Haziran 2022 Pazar günü 10:15 yapılacaktır.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İki oturumlu bir sınavla gerçekleşecektir.  Yabancı Dil sınavı ise aynı hafta sonu Pazar günü 15:45 ‘te tek oturumda gerçekleştirilecektir.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9F04E-A47E-49D7-A2A8-7733E3B5A366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57224" y="928670"/>
            <a:ext cx="7498080" cy="796908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Birinci Oturum TYT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1556792"/>
            <a:ext cx="7498080" cy="4514848"/>
          </a:xfrm>
        </p:spPr>
        <p:txBody>
          <a:bodyPr>
            <a:normAutofit/>
          </a:bodyPr>
          <a:lstStyle/>
          <a:p>
            <a:endParaRPr lang="tr-TR" sz="2500" dirty="0" smtClean="0"/>
          </a:p>
          <a:p>
            <a:r>
              <a:rPr lang="tr-TR" sz="2500" dirty="0" smtClean="0"/>
              <a:t>Türkçe, Sosyal Bilimler, Temel Matematik ve Fen Bilimleri sorularından oluşan Temel Yeterlilik Testi olup sorular geçtiğimiz senelerde olduğu gibi bu sınavda da </a:t>
            </a:r>
            <a:r>
              <a:rPr lang="tr-TR" sz="2500" dirty="0" smtClean="0">
                <a:solidFill>
                  <a:srgbClr val="C00000"/>
                </a:solidFill>
              </a:rPr>
              <a:t>Milli Eğitim Bakanlığımızın ortak müfredatına dayalı olacaktır.</a:t>
            </a:r>
          </a:p>
          <a:p>
            <a:r>
              <a:rPr lang="tr-TR" sz="2500" b="1" dirty="0" smtClean="0">
                <a:solidFill>
                  <a:srgbClr val="C00000"/>
                </a:solidFill>
              </a:rPr>
              <a:t>Bütün adayların birinci oturuma girmesi zorunludur.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94797-0906-4EAE-9E29-8479EAF6CBCC}" type="datetime10">
              <a:rPr lang="tr-TR" smtClean="0"/>
              <a:t>10:39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İyon">
  <a:themeElements>
    <a:clrScheme name="Özel 16">
      <a:dk1>
        <a:sysClr val="windowText" lastClr="000000"/>
      </a:dk1>
      <a:lt1>
        <a:srgbClr val="FFFFFF"/>
      </a:lt1>
      <a:dk2>
        <a:srgbClr val="000000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İy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1740</Words>
  <Application>Microsoft Office PowerPoint</Application>
  <PresentationFormat>Ekran Gösterisi (4:3)</PresentationFormat>
  <Paragraphs>579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37" baseType="lpstr">
      <vt:lpstr>İyon</vt:lpstr>
      <vt:lpstr>YKS YÜKSEKÖĞRETİM KURUMLARI SINAVI                     2022</vt:lpstr>
      <vt:lpstr>PowerPoint Sunusu</vt:lpstr>
      <vt:lpstr>MİLLİ SAVUNMA </vt:lpstr>
      <vt:lpstr>Başvuru Süreci</vt:lpstr>
      <vt:lpstr>HANGİ BANKALARA PARA YATIRILACAK</vt:lpstr>
      <vt:lpstr>Temel Yeterlilik Testi</vt:lpstr>
      <vt:lpstr>Alan Yeterlilik Testi</vt:lpstr>
      <vt:lpstr>Yükseköğretim Kurumları Sınavı Takvimi</vt:lpstr>
      <vt:lpstr>Birinci Oturum TYT</vt:lpstr>
      <vt:lpstr>TYT SORU SAYILARI</vt:lpstr>
      <vt:lpstr>TYT DERSLERE GÖRE PUAN AĞIRLIKLARI</vt:lpstr>
      <vt:lpstr>TYT SINAV SÜRESİ</vt:lpstr>
      <vt:lpstr>Temel Yeterlilik Testi Puanının Değerlendirilmesi</vt:lpstr>
      <vt:lpstr>AYT İkinci Oturum</vt:lpstr>
      <vt:lpstr>AYT SINAV SÜRESİ</vt:lpstr>
      <vt:lpstr>Hangi Puan Türü için Hangi Test                         TABLO</vt:lpstr>
      <vt:lpstr>Alan Yeterlilik Sınavı Soru Sayıları</vt:lpstr>
      <vt:lpstr>TDE + SOSYAL BİLİMLER 1 TESTİ</vt:lpstr>
      <vt:lpstr>FEN BİLİMLERİ TESTİ</vt:lpstr>
      <vt:lpstr>TDE + SOSYAL BİLİMLER 1 TESTİ</vt:lpstr>
      <vt:lpstr>PowerPoint Sunusu</vt:lpstr>
      <vt:lpstr>AYT DERSLERE GÖRE PUAN AĞIRLIKLARI</vt:lpstr>
      <vt:lpstr>PowerPoint Sunusu</vt:lpstr>
      <vt:lpstr>PowerPoint Sunusu</vt:lpstr>
      <vt:lpstr>Yerleştirme Puanının Hesaplanması</vt:lpstr>
      <vt:lpstr>Özel Yetenekle Öğrenci Alan Programlar</vt:lpstr>
      <vt:lpstr>OBP Hesaplaması</vt:lpstr>
      <vt:lpstr>Başarı Sıralaması Şartı</vt:lpstr>
      <vt:lpstr>Ek Puan Tercihli Bölümler</vt:lpstr>
      <vt:lpstr>Ek Puan Tercihli Bölümler</vt:lpstr>
      <vt:lpstr>PowerPoint Sunusu</vt:lpstr>
      <vt:lpstr>PowerPoint Sunusu</vt:lpstr>
      <vt:lpstr>PowerPoint Sunusu</vt:lpstr>
      <vt:lpstr>Özetle Yeni Sistemimiz</vt:lpstr>
      <vt:lpstr>Özetle Yeni Sistemimiz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YKS YÜKSEKÖĞRETİM KURUMLARI SINAVI                     2018</dc:title>
  <dc:creator>User</dc:creator>
  <cp:lastModifiedBy>Windows Kullanıcısı</cp:lastModifiedBy>
  <cp:revision>41</cp:revision>
  <cp:lastPrinted>2018-02-15T08:04:02Z</cp:lastPrinted>
  <dcterms:modified xsi:type="dcterms:W3CDTF">2022-10-20T07:39:27Z</dcterms:modified>
</cp:coreProperties>
</file>