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1"/>
  </p:sldMasterIdLst>
  <p:notesMasterIdLst>
    <p:notesMasterId r:id="rId61"/>
  </p:notesMasterIdLst>
  <p:handoutMasterIdLst>
    <p:handoutMasterId r:id="rId62"/>
  </p:handoutMasterIdLst>
  <p:sldIdLst>
    <p:sldId id="256" r:id="rId2"/>
    <p:sldId id="346" r:id="rId3"/>
    <p:sldId id="476" r:id="rId4"/>
    <p:sldId id="435" r:id="rId5"/>
    <p:sldId id="440" r:id="rId6"/>
    <p:sldId id="453" r:id="rId7"/>
    <p:sldId id="454" r:id="rId8"/>
    <p:sldId id="464" r:id="rId9"/>
    <p:sldId id="455" r:id="rId10"/>
    <p:sldId id="327" r:id="rId11"/>
    <p:sldId id="416" r:id="rId12"/>
    <p:sldId id="329" r:id="rId13"/>
    <p:sldId id="417" r:id="rId14"/>
    <p:sldId id="418" r:id="rId15"/>
    <p:sldId id="419" r:id="rId16"/>
    <p:sldId id="420" r:id="rId17"/>
    <p:sldId id="421" r:id="rId18"/>
    <p:sldId id="407" r:id="rId19"/>
    <p:sldId id="422" r:id="rId20"/>
    <p:sldId id="456" r:id="rId21"/>
    <p:sldId id="457" r:id="rId22"/>
    <p:sldId id="461" r:id="rId23"/>
    <p:sldId id="458" r:id="rId24"/>
    <p:sldId id="459" r:id="rId25"/>
    <p:sldId id="475" r:id="rId26"/>
    <p:sldId id="468" r:id="rId27"/>
    <p:sldId id="469" r:id="rId28"/>
    <p:sldId id="470" r:id="rId29"/>
    <p:sldId id="471" r:id="rId30"/>
    <p:sldId id="472" r:id="rId31"/>
    <p:sldId id="331" r:id="rId32"/>
    <p:sldId id="332" r:id="rId33"/>
    <p:sldId id="360" r:id="rId34"/>
    <p:sldId id="337" r:id="rId35"/>
    <p:sldId id="342" r:id="rId36"/>
    <p:sldId id="447" r:id="rId37"/>
    <p:sldId id="448" r:id="rId38"/>
    <p:sldId id="427" r:id="rId39"/>
    <p:sldId id="428" r:id="rId40"/>
    <p:sldId id="429" r:id="rId41"/>
    <p:sldId id="431" r:id="rId42"/>
    <p:sldId id="441" r:id="rId43"/>
    <p:sldId id="443" r:id="rId44"/>
    <p:sldId id="444" r:id="rId45"/>
    <p:sldId id="474" r:id="rId46"/>
    <p:sldId id="361" r:id="rId47"/>
    <p:sldId id="387" r:id="rId48"/>
    <p:sldId id="410" r:id="rId49"/>
    <p:sldId id="351" r:id="rId50"/>
    <p:sldId id="352" r:id="rId51"/>
    <p:sldId id="273" r:id="rId52"/>
    <p:sldId id="272" r:id="rId53"/>
    <p:sldId id="345" r:id="rId54"/>
    <p:sldId id="463" r:id="rId55"/>
    <p:sldId id="452" r:id="rId56"/>
    <p:sldId id="396" r:id="rId57"/>
    <p:sldId id="403" r:id="rId58"/>
    <p:sldId id="399" r:id="rId59"/>
    <p:sldId id="397" r:id="rId60"/>
  </p:sldIdLst>
  <p:sldSz cx="12192000" cy="6858000"/>
  <p:notesSz cx="6784975" cy="9906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66"/>
    <a:srgbClr val="FF6600"/>
    <a:srgbClr val="FD6FDF"/>
    <a:srgbClr val="DF5841"/>
    <a:srgbClr val="FFFF21"/>
    <a:srgbClr val="3FE911"/>
    <a:srgbClr val="0C2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1847" autoAdjust="0"/>
  </p:normalViewPr>
  <p:slideViewPr>
    <p:cSldViewPr snapToGrid="0">
      <p:cViewPr varScale="1">
        <p:scale>
          <a:sx n="59" d="100"/>
          <a:sy n="59" d="100"/>
        </p:scale>
        <p:origin x="-1098" y="-84"/>
      </p:cViewPr>
      <p:guideLst>
        <p:guide orient="horz" pos="2160"/>
        <p:guide pos="3840"/>
      </p:guideLst>
    </p:cSldViewPr>
  </p:slideViewPr>
  <p:outlineViewPr>
    <p:cViewPr>
      <p:scale>
        <a:sx n="33" d="100"/>
        <a:sy n="33" d="100"/>
      </p:scale>
      <p:origin x="0" y="-12942"/>
    </p:cViewPr>
  </p:outlineViewPr>
  <p:notesTextViewPr>
    <p:cViewPr>
      <p:scale>
        <a:sx n="1" d="1"/>
        <a:sy n="1" d="1"/>
      </p:scale>
      <p:origin x="0" y="0"/>
    </p:cViewPr>
  </p:notesTextViewPr>
  <p:sorterViewPr>
    <p:cViewPr>
      <p:scale>
        <a:sx n="100" d="100"/>
        <a:sy n="100" d="100"/>
      </p:scale>
      <p:origin x="0" y="-214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FD96D-40CA-44E1-B2FC-B11BF8C0613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684C9399-CBAA-4715-A5E8-FA98109661E7}">
      <dgm:prSet phldrT="[Metin]" custT="1"/>
      <dgm:spPr/>
      <dgm:t>
        <a:bodyPr/>
        <a:lstStyle/>
        <a:p>
          <a:r>
            <a:rPr lang="tr-TR" sz="3100" b="1" dirty="0" smtClean="0">
              <a:latin typeface="Calibri" panose="020F0502020204030204" pitchFamily="34" charset="0"/>
            </a:rPr>
            <a:t>Emniyet Genel Müdürlüğü</a:t>
          </a:r>
          <a:endParaRPr lang="tr-TR" sz="3100" b="1" dirty="0">
            <a:latin typeface="Calibri" panose="020F0502020204030204" pitchFamily="34" charset="0"/>
          </a:endParaRPr>
        </a:p>
      </dgm:t>
    </dgm:pt>
    <dgm:pt modelId="{4330E167-2226-4AE5-973D-B3AF74A57B92}" type="parTrans" cxnId="{6DFAA334-9024-4901-B8DE-896B1FD26C1A}">
      <dgm:prSet/>
      <dgm:spPr/>
      <dgm:t>
        <a:bodyPr/>
        <a:lstStyle/>
        <a:p>
          <a:endParaRPr lang="tr-TR" sz="2400" b="1">
            <a:latin typeface="Calibri" panose="020F0502020204030204" pitchFamily="34" charset="0"/>
          </a:endParaRPr>
        </a:p>
      </dgm:t>
    </dgm:pt>
    <dgm:pt modelId="{D122C098-F2EB-4E86-B13A-64548CB90212}" type="sibTrans" cxnId="{6DFAA334-9024-4901-B8DE-896B1FD26C1A}">
      <dgm:prSet/>
      <dgm:spPr/>
      <dgm:t>
        <a:bodyPr/>
        <a:lstStyle/>
        <a:p>
          <a:endParaRPr lang="tr-TR" sz="2400" b="1">
            <a:latin typeface="Calibri" panose="020F0502020204030204" pitchFamily="34" charset="0"/>
          </a:endParaRPr>
        </a:p>
      </dgm:t>
    </dgm:pt>
    <dgm:pt modelId="{4769C101-D5E8-412E-B909-52675C29451A}">
      <dgm:prSet phldrT="[Metin]" custT="1"/>
      <dgm:spPr/>
      <dgm:t>
        <a:bodyPr/>
        <a:lstStyle/>
        <a:p>
          <a:r>
            <a:rPr lang="tr-TR" sz="3100" b="1" dirty="0" smtClean="0">
              <a:latin typeface="Calibri" panose="020F0502020204030204" pitchFamily="34" charset="0"/>
            </a:rPr>
            <a:t>155 İhbar Hattı</a:t>
          </a:r>
          <a:endParaRPr lang="tr-TR" sz="3100" b="1" dirty="0">
            <a:latin typeface="Calibri" panose="020F0502020204030204" pitchFamily="34" charset="0"/>
          </a:endParaRPr>
        </a:p>
      </dgm:t>
    </dgm:pt>
    <dgm:pt modelId="{8748F759-B247-4C31-A09E-9A38A89827C1}" type="parTrans" cxnId="{678708D0-F5F8-42AC-A230-7A09AA0CC75F}">
      <dgm:prSet/>
      <dgm:spPr/>
      <dgm:t>
        <a:bodyPr/>
        <a:lstStyle/>
        <a:p>
          <a:endParaRPr lang="tr-TR" sz="2400" b="1">
            <a:latin typeface="Calibri" panose="020F0502020204030204" pitchFamily="34" charset="0"/>
          </a:endParaRPr>
        </a:p>
      </dgm:t>
    </dgm:pt>
    <dgm:pt modelId="{13906A3C-AEC5-44F8-B4C9-4F1B414FB88B}" type="sibTrans" cxnId="{678708D0-F5F8-42AC-A230-7A09AA0CC75F}">
      <dgm:prSet/>
      <dgm:spPr/>
      <dgm:t>
        <a:bodyPr/>
        <a:lstStyle/>
        <a:p>
          <a:endParaRPr lang="tr-TR" sz="2400" b="1">
            <a:latin typeface="Calibri" panose="020F0502020204030204" pitchFamily="34" charset="0"/>
          </a:endParaRPr>
        </a:p>
      </dgm:t>
    </dgm:pt>
    <dgm:pt modelId="{E69DE32B-FCCF-416B-BF38-CF8B5DF7C118}">
      <dgm:prSet phldrT="[Metin]" custT="1"/>
      <dgm:spPr/>
      <dgm:t>
        <a:bodyPr/>
        <a:lstStyle/>
        <a:p>
          <a:r>
            <a:rPr lang="tr-TR" sz="3100" b="1" dirty="0" smtClean="0">
              <a:latin typeface="Calibri" panose="020F0502020204030204" pitchFamily="34" charset="0"/>
            </a:rPr>
            <a:t>Jandarma Genel Komutanlığı</a:t>
          </a:r>
          <a:endParaRPr lang="tr-TR" sz="3100" b="1" dirty="0">
            <a:latin typeface="Calibri" panose="020F0502020204030204" pitchFamily="34" charset="0"/>
          </a:endParaRPr>
        </a:p>
      </dgm:t>
    </dgm:pt>
    <dgm:pt modelId="{F094E665-D551-4AB8-80DA-D18BC46271D5}" type="parTrans" cxnId="{97B95757-C515-42B0-A4A1-020DD4A45593}">
      <dgm:prSet/>
      <dgm:spPr/>
      <dgm:t>
        <a:bodyPr/>
        <a:lstStyle/>
        <a:p>
          <a:endParaRPr lang="tr-TR" sz="2400" b="1">
            <a:latin typeface="Calibri" panose="020F0502020204030204" pitchFamily="34" charset="0"/>
          </a:endParaRPr>
        </a:p>
      </dgm:t>
    </dgm:pt>
    <dgm:pt modelId="{7C1FB350-D8F8-4FEF-BA0A-C3380591834B}" type="sibTrans" cxnId="{97B95757-C515-42B0-A4A1-020DD4A45593}">
      <dgm:prSet/>
      <dgm:spPr/>
      <dgm:t>
        <a:bodyPr/>
        <a:lstStyle/>
        <a:p>
          <a:endParaRPr lang="tr-TR" sz="2400" b="1">
            <a:latin typeface="Calibri" panose="020F0502020204030204" pitchFamily="34" charset="0"/>
          </a:endParaRPr>
        </a:p>
      </dgm:t>
    </dgm:pt>
    <dgm:pt modelId="{39147AD7-BD00-4A39-8203-49B51AF18AB5}">
      <dgm:prSet phldrT="[Metin]" custT="1"/>
      <dgm:spPr/>
      <dgm:t>
        <a:bodyPr/>
        <a:lstStyle/>
        <a:p>
          <a:r>
            <a:rPr lang="tr-TR" sz="3100" b="1" dirty="0" smtClean="0">
              <a:latin typeface="Calibri" panose="020F0502020204030204" pitchFamily="34" charset="0"/>
            </a:rPr>
            <a:t>156 İhbar Hattı</a:t>
          </a:r>
          <a:endParaRPr lang="tr-TR" sz="3100" b="1" dirty="0">
            <a:latin typeface="Calibri" panose="020F0502020204030204" pitchFamily="34" charset="0"/>
          </a:endParaRPr>
        </a:p>
      </dgm:t>
    </dgm:pt>
    <dgm:pt modelId="{83DE0AA2-5507-4B73-BADC-A394D0C0ACEC}" type="parTrans" cxnId="{4C1D6087-F1B7-4E50-98A8-0AF3D09DE8FC}">
      <dgm:prSet/>
      <dgm:spPr/>
      <dgm:t>
        <a:bodyPr/>
        <a:lstStyle/>
        <a:p>
          <a:endParaRPr lang="tr-TR" sz="2400" b="1">
            <a:latin typeface="Calibri" panose="020F0502020204030204" pitchFamily="34" charset="0"/>
          </a:endParaRPr>
        </a:p>
      </dgm:t>
    </dgm:pt>
    <dgm:pt modelId="{2553DAA1-AEBD-4FE4-8A53-A78B834014EB}" type="sibTrans" cxnId="{4C1D6087-F1B7-4E50-98A8-0AF3D09DE8FC}">
      <dgm:prSet/>
      <dgm:spPr/>
      <dgm:t>
        <a:bodyPr/>
        <a:lstStyle/>
        <a:p>
          <a:endParaRPr lang="tr-TR" sz="2400" b="1">
            <a:latin typeface="Calibri" panose="020F0502020204030204" pitchFamily="34" charset="0"/>
          </a:endParaRPr>
        </a:p>
      </dgm:t>
    </dgm:pt>
    <dgm:pt modelId="{71E2CD41-E627-418C-8650-16F63F39BA58}">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100" b="1" dirty="0" smtClean="0">
              <a:latin typeface="Calibri" panose="020F0502020204030204" pitchFamily="34" charset="0"/>
            </a:rPr>
            <a:t>Aile ve Sosyal Politikalar Bakanlığı</a:t>
          </a:r>
        </a:p>
      </dgm:t>
    </dgm:pt>
    <dgm:pt modelId="{6388B8B7-DA4F-4CDD-BC19-CD399127238A}" type="parTrans" cxnId="{1B2EDC6F-4951-4FEB-91EF-DFD1ACA48969}">
      <dgm:prSet/>
      <dgm:spPr/>
      <dgm:t>
        <a:bodyPr/>
        <a:lstStyle/>
        <a:p>
          <a:endParaRPr lang="tr-TR" sz="2400" b="1">
            <a:latin typeface="Calibri" panose="020F0502020204030204" pitchFamily="34" charset="0"/>
          </a:endParaRPr>
        </a:p>
      </dgm:t>
    </dgm:pt>
    <dgm:pt modelId="{0FBA3289-011C-430B-8F0A-E27C7A9856D1}" type="sibTrans" cxnId="{1B2EDC6F-4951-4FEB-91EF-DFD1ACA48969}">
      <dgm:prSet/>
      <dgm:spPr/>
      <dgm:t>
        <a:bodyPr/>
        <a:lstStyle/>
        <a:p>
          <a:endParaRPr lang="tr-TR" sz="2400" b="1">
            <a:latin typeface="Calibri" panose="020F0502020204030204" pitchFamily="34" charset="0"/>
          </a:endParaRPr>
        </a:p>
      </dgm:t>
    </dgm:pt>
    <dgm:pt modelId="{D24FE1A0-CBA7-4323-B60B-4D1C44A665E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100" b="1" dirty="0" smtClean="0">
              <a:latin typeface="Calibri" panose="020F0502020204030204" pitchFamily="34" charset="0"/>
            </a:rPr>
            <a:t>183 İhbar Hattı</a:t>
          </a:r>
        </a:p>
      </dgm:t>
    </dgm:pt>
    <dgm:pt modelId="{73519A14-7F16-4F1B-BAE0-C86A3BCAB7BD}" type="parTrans" cxnId="{9EBF2400-6C44-4E9B-AB4D-FDC1B2B460A0}">
      <dgm:prSet/>
      <dgm:spPr/>
      <dgm:t>
        <a:bodyPr/>
        <a:lstStyle/>
        <a:p>
          <a:endParaRPr lang="tr-TR" sz="2400" b="1">
            <a:latin typeface="Calibri" panose="020F0502020204030204" pitchFamily="34" charset="0"/>
          </a:endParaRPr>
        </a:p>
      </dgm:t>
    </dgm:pt>
    <dgm:pt modelId="{0A2D8317-6CD9-4FF0-BDAB-DFBB8FFD8AE6}" type="sibTrans" cxnId="{9EBF2400-6C44-4E9B-AB4D-FDC1B2B460A0}">
      <dgm:prSet/>
      <dgm:spPr/>
      <dgm:t>
        <a:bodyPr/>
        <a:lstStyle/>
        <a:p>
          <a:endParaRPr lang="tr-TR" sz="2400" b="1">
            <a:latin typeface="Calibri" panose="020F0502020204030204" pitchFamily="34" charset="0"/>
          </a:endParaRPr>
        </a:p>
      </dgm:t>
    </dgm:pt>
    <dgm:pt modelId="{B46EDB5A-BF84-40AE-B4B9-6E22C05483F9}">
      <dgm:prSet phldrT="[Metin]" custT="1"/>
      <dgm:spPr/>
      <dgm:t>
        <a:bodyPr/>
        <a:lstStyle/>
        <a:p>
          <a:r>
            <a:rPr lang="tr-TR" sz="3100" b="1" dirty="0" smtClean="0">
              <a:latin typeface="Calibri" panose="020F0502020204030204" pitchFamily="34" charset="0"/>
            </a:rPr>
            <a:t>İL Çocuk Şube Müdürlüğü</a:t>
          </a:r>
          <a:endParaRPr lang="tr-TR" sz="3100" b="1" dirty="0">
            <a:latin typeface="Calibri" panose="020F0502020204030204" pitchFamily="34" charset="0"/>
          </a:endParaRPr>
        </a:p>
      </dgm:t>
    </dgm:pt>
    <dgm:pt modelId="{1165070E-6F11-454F-8228-A532D0A0CD1A}" type="parTrans" cxnId="{6EA0D060-35A1-41A4-99F3-07FC7A6F7062}">
      <dgm:prSet/>
      <dgm:spPr/>
      <dgm:t>
        <a:bodyPr/>
        <a:lstStyle/>
        <a:p>
          <a:endParaRPr lang="tr-TR" sz="2400" b="1">
            <a:latin typeface="Calibri" panose="020F0502020204030204" pitchFamily="34" charset="0"/>
          </a:endParaRPr>
        </a:p>
      </dgm:t>
    </dgm:pt>
    <dgm:pt modelId="{3BB18900-725C-4516-B6EE-42D557B4D4C0}" type="sibTrans" cxnId="{6EA0D060-35A1-41A4-99F3-07FC7A6F7062}">
      <dgm:prSet/>
      <dgm:spPr/>
      <dgm:t>
        <a:bodyPr/>
        <a:lstStyle/>
        <a:p>
          <a:endParaRPr lang="tr-TR" sz="2400" b="1">
            <a:latin typeface="Calibri" panose="020F0502020204030204" pitchFamily="34" charset="0"/>
          </a:endParaRPr>
        </a:p>
      </dgm:t>
    </dgm:pt>
    <dgm:pt modelId="{8DAB1076-2F1C-4AEC-94C1-58FC969541D1}">
      <dgm:prSet phldrT="[Metin]" custT="1"/>
      <dgm:spPr/>
      <dgm:t>
        <a:bodyPr/>
        <a:lstStyle/>
        <a:p>
          <a:endParaRPr lang="tr-TR" sz="3100" b="1" dirty="0">
            <a:latin typeface="Calibri" panose="020F0502020204030204" pitchFamily="34" charset="0"/>
          </a:endParaRPr>
        </a:p>
      </dgm:t>
    </dgm:pt>
    <dgm:pt modelId="{8545B0A7-31FF-4A53-893A-6608DA058445}" type="parTrans" cxnId="{544C9E0A-780C-4152-BFEB-92D5C811FC4B}">
      <dgm:prSet/>
      <dgm:spPr/>
      <dgm:t>
        <a:bodyPr/>
        <a:lstStyle/>
        <a:p>
          <a:endParaRPr lang="tr-TR" sz="2400" b="1">
            <a:latin typeface="Calibri" panose="020F0502020204030204" pitchFamily="34" charset="0"/>
          </a:endParaRPr>
        </a:p>
      </dgm:t>
    </dgm:pt>
    <dgm:pt modelId="{1BB3035F-E934-4189-BDFC-C9FD674BA835}" type="sibTrans" cxnId="{544C9E0A-780C-4152-BFEB-92D5C811FC4B}">
      <dgm:prSet/>
      <dgm:spPr/>
      <dgm:t>
        <a:bodyPr/>
        <a:lstStyle/>
        <a:p>
          <a:endParaRPr lang="tr-TR" sz="2400" b="1">
            <a:latin typeface="Calibri" panose="020F0502020204030204" pitchFamily="34" charset="0"/>
          </a:endParaRPr>
        </a:p>
      </dgm:t>
    </dgm:pt>
    <dgm:pt modelId="{765355A7-9E06-409D-B63D-F1E06122C372}">
      <dgm:prSet phldrT="[Metin]"/>
      <dgm:spPr/>
      <dgm:t>
        <a:bodyPr/>
        <a:lstStyle/>
        <a:p>
          <a:r>
            <a:rPr lang="tr-TR" b="1" dirty="0" smtClean="0">
              <a:latin typeface="Calibri" panose="020F0502020204030204" pitchFamily="34" charset="0"/>
            </a:rPr>
            <a:t>Aile ve Sosyal Politikalar İl Müdürlüğü</a:t>
          </a:r>
        </a:p>
      </dgm:t>
    </dgm:pt>
    <dgm:pt modelId="{C7D7930E-5683-49DE-B9D0-A7CB6E82F6F2}" type="parTrans" cxnId="{EF8FEC54-5376-46AC-BEB1-221B7EBDF9E2}">
      <dgm:prSet/>
      <dgm:spPr/>
      <dgm:t>
        <a:bodyPr/>
        <a:lstStyle/>
        <a:p>
          <a:endParaRPr lang="tr-TR"/>
        </a:p>
      </dgm:t>
    </dgm:pt>
    <dgm:pt modelId="{113C32D2-545A-46CB-BD37-7A29BD7FCEB3}" type="sibTrans" cxnId="{EF8FEC54-5376-46AC-BEB1-221B7EBDF9E2}">
      <dgm:prSet/>
      <dgm:spPr/>
      <dgm:t>
        <a:bodyPr/>
        <a:lstStyle/>
        <a:p>
          <a:endParaRPr lang="tr-TR"/>
        </a:p>
      </dgm:t>
    </dgm:pt>
    <dgm:pt modelId="{6BBAB1AD-5617-43B9-8EAA-C27F3E0784D4}">
      <dgm:prSet phldrT="[Metin]" custT="1"/>
      <dgm:spPr/>
      <dgm:t>
        <a:bodyPr/>
        <a:lstStyle/>
        <a:p>
          <a:endParaRPr lang="tr-TR" sz="3100" b="1" dirty="0" smtClean="0">
            <a:latin typeface="Calibri" panose="020F0502020204030204" pitchFamily="34" charset="0"/>
          </a:endParaRPr>
        </a:p>
      </dgm:t>
    </dgm:pt>
    <dgm:pt modelId="{A103545B-556A-4A4F-A7EC-A42BCDEFBC63}" type="parTrans" cxnId="{96EBD44C-D0F3-47B0-858C-FE513715B0A5}">
      <dgm:prSet/>
      <dgm:spPr/>
      <dgm:t>
        <a:bodyPr/>
        <a:lstStyle/>
        <a:p>
          <a:endParaRPr lang="tr-TR"/>
        </a:p>
      </dgm:t>
    </dgm:pt>
    <dgm:pt modelId="{6213D203-8E5A-42B2-B374-4376F5F3899E}" type="sibTrans" cxnId="{96EBD44C-D0F3-47B0-858C-FE513715B0A5}">
      <dgm:prSet/>
      <dgm:spPr/>
      <dgm:t>
        <a:bodyPr/>
        <a:lstStyle/>
        <a:p>
          <a:endParaRPr lang="tr-TR"/>
        </a:p>
      </dgm:t>
    </dgm:pt>
    <dgm:pt modelId="{D65272E3-1A06-4DA3-8033-0E71D3FFB068}">
      <dgm:prSet phldrT="[Metin]"/>
      <dgm:spPr/>
      <dgm:t>
        <a:bodyPr/>
        <a:lstStyle/>
        <a:p>
          <a:r>
            <a:rPr lang="tr-TR" b="1" dirty="0" smtClean="0">
              <a:latin typeface="Calibri" panose="020F0502020204030204" pitchFamily="34" charset="0"/>
            </a:rPr>
            <a:t>Savcılık</a:t>
          </a:r>
          <a:endParaRPr lang="tr-TR" b="1" dirty="0">
            <a:latin typeface="Calibri" panose="020F0502020204030204" pitchFamily="34" charset="0"/>
          </a:endParaRPr>
        </a:p>
      </dgm:t>
    </dgm:pt>
    <dgm:pt modelId="{AE3AD738-F759-4BD4-B166-194F148C7ECF}" type="parTrans" cxnId="{539674F1-1D92-4CDC-8D8C-A7FE43F2981A}">
      <dgm:prSet/>
      <dgm:spPr/>
      <dgm:t>
        <a:bodyPr/>
        <a:lstStyle/>
        <a:p>
          <a:endParaRPr lang="tr-TR"/>
        </a:p>
      </dgm:t>
    </dgm:pt>
    <dgm:pt modelId="{D4A3B0E2-32B7-4AD1-A6C5-61B7AFA60E7F}" type="sibTrans" cxnId="{539674F1-1D92-4CDC-8D8C-A7FE43F2981A}">
      <dgm:prSet/>
      <dgm:spPr/>
      <dgm:t>
        <a:bodyPr/>
        <a:lstStyle/>
        <a:p>
          <a:endParaRPr lang="tr-TR"/>
        </a:p>
      </dgm:t>
    </dgm:pt>
    <dgm:pt modelId="{C93F8C7B-3A4B-4FA7-B500-06AF2F93D1F6}">
      <dgm:prSet phldrT="[Metin]" custT="1"/>
      <dgm:spPr/>
      <dgm:t>
        <a:bodyPr/>
        <a:lstStyle/>
        <a:p>
          <a:endParaRPr lang="tr-TR" sz="3100" b="1" dirty="0">
            <a:latin typeface="Calibri" panose="020F0502020204030204" pitchFamily="34" charset="0"/>
          </a:endParaRPr>
        </a:p>
      </dgm:t>
    </dgm:pt>
    <dgm:pt modelId="{A7CA67B7-D923-4C86-9E90-AFFF91329E14}" type="parTrans" cxnId="{0FB51DE1-8857-471B-A890-83D35C84D205}">
      <dgm:prSet/>
      <dgm:spPr/>
      <dgm:t>
        <a:bodyPr/>
        <a:lstStyle/>
        <a:p>
          <a:endParaRPr lang="tr-TR"/>
        </a:p>
      </dgm:t>
    </dgm:pt>
    <dgm:pt modelId="{92B0AFFD-BAB8-4A40-BF39-EC35801E018C}" type="sibTrans" cxnId="{0FB51DE1-8857-471B-A890-83D35C84D205}">
      <dgm:prSet/>
      <dgm:spPr/>
      <dgm:t>
        <a:bodyPr/>
        <a:lstStyle/>
        <a:p>
          <a:endParaRPr lang="tr-TR"/>
        </a:p>
      </dgm:t>
    </dgm:pt>
    <dgm:pt modelId="{C23D125C-E217-40A6-86B1-BC6B6D566CA9}" type="pres">
      <dgm:prSet presAssocID="{B4AFD96D-40CA-44E1-B2FC-B11BF8C06135}" presName="Name0" presStyleCnt="0">
        <dgm:presLayoutVars>
          <dgm:chPref val="3"/>
          <dgm:dir/>
          <dgm:animLvl val="lvl"/>
          <dgm:resizeHandles/>
        </dgm:presLayoutVars>
      </dgm:prSet>
      <dgm:spPr/>
      <dgm:t>
        <a:bodyPr/>
        <a:lstStyle/>
        <a:p>
          <a:endParaRPr lang="tr-TR"/>
        </a:p>
      </dgm:t>
    </dgm:pt>
    <dgm:pt modelId="{1C38CCD7-8D30-4F6B-A29E-3A8695A4B27D}" type="pres">
      <dgm:prSet presAssocID="{684C9399-CBAA-4715-A5E8-FA98109661E7}" presName="horFlow" presStyleCnt="0"/>
      <dgm:spPr/>
    </dgm:pt>
    <dgm:pt modelId="{EA62D0F1-AE28-4126-8F35-B8749557EE4F}" type="pres">
      <dgm:prSet presAssocID="{684C9399-CBAA-4715-A5E8-FA98109661E7}" presName="bigChev" presStyleLbl="node1" presStyleIdx="0" presStyleCnt="6" custScaleX="250694" custScaleY="66749" custLinFactNeighborX="-2327" custLinFactNeighborY="70452"/>
      <dgm:spPr/>
      <dgm:t>
        <a:bodyPr/>
        <a:lstStyle/>
        <a:p>
          <a:endParaRPr lang="tr-TR"/>
        </a:p>
      </dgm:t>
    </dgm:pt>
    <dgm:pt modelId="{08EA4064-9D9C-4BEB-8A50-34B8C65D1863}" type="pres">
      <dgm:prSet presAssocID="{8748F759-B247-4C31-A09E-9A38A89827C1}" presName="parTrans" presStyleCnt="0"/>
      <dgm:spPr/>
    </dgm:pt>
    <dgm:pt modelId="{5CF1C041-09C7-4B31-8D9D-4789FF8225A8}" type="pres">
      <dgm:prSet presAssocID="{4769C101-D5E8-412E-B909-52675C29451A}" presName="node" presStyleLbl="alignAccFollowNode1" presStyleIdx="0" presStyleCnt="6" custScaleX="151426" custScaleY="79871" custLinFactNeighborX="23475" custLinFactNeighborY="83198">
        <dgm:presLayoutVars>
          <dgm:bulletEnabled val="1"/>
        </dgm:presLayoutVars>
      </dgm:prSet>
      <dgm:spPr/>
      <dgm:t>
        <a:bodyPr/>
        <a:lstStyle/>
        <a:p>
          <a:endParaRPr lang="tr-TR"/>
        </a:p>
      </dgm:t>
    </dgm:pt>
    <dgm:pt modelId="{E81C8D79-559E-41E5-87B9-3E58980E9A82}" type="pres">
      <dgm:prSet presAssocID="{684C9399-CBAA-4715-A5E8-FA98109661E7}" presName="vSp" presStyleCnt="0"/>
      <dgm:spPr/>
    </dgm:pt>
    <dgm:pt modelId="{58F5E28A-8E96-4A19-8CC8-CFCD27C864F0}" type="pres">
      <dgm:prSet presAssocID="{E69DE32B-FCCF-416B-BF38-CF8B5DF7C118}" presName="horFlow" presStyleCnt="0"/>
      <dgm:spPr/>
    </dgm:pt>
    <dgm:pt modelId="{70673A46-5659-456B-97DE-7496C80B83F1}" type="pres">
      <dgm:prSet presAssocID="{E69DE32B-FCCF-416B-BF38-CF8B5DF7C118}" presName="bigChev" presStyleLbl="node1" presStyleIdx="1" presStyleCnt="6" custScaleX="247790" custScaleY="67404" custLinFactNeighborX="-2327" custLinFactNeighborY="65109"/>
      <dgm:spPr/>
      <dgm:t>
        <a:bodyPr/>
        <a:lstStyle/>
        <a:p>
          <a:endParaRPr lang="tr-TR"/>
        </a:p>
      </dgm:t>
    </dgm:pt>
    <dgm:pt modelId="{57ECCF82-4599-40BD-B8CB-35BFD138395B}" type="pres">
      <dgm:prSet presAssocID="{83DE0AA2-5507-4B73-BADC-A394D0C0ACEC}" presName="parTrans" presStyleCnt="0"/>
      <dgm:spPr/>
    </dgm:pt>
    <dgm:pt modelId="{324EFCCC-2CF0-490D-848C-58360726E62D}" type="pres">
      <dgm:prSet presAssocID="{39147AD7-BD00-4A39-8203-49B51AF18AB5}" presName="node" presStyleLbl="alignAccFollowNode1" presStyleIdx="1" presStyleCnt="6" custScaleX="151447" custScaleY="79871" custLinFactNeighborX="33875" custLinFactNeighborY="73636">
        <dgm:presLayoutVars>
          <dgm:bulletEnabled val="1"/>
        </dgm:presLayoutVars>
      </dgm:prSet>
      <dgm:spPr/>
      <dgm:t>
        <a:bodyPr/>
        <a:lstStyle/>
        <a:p>
          <a:endParaRPr lang="tr-TR"/>
        </a:p>
      </dgm:t>
    </dgm:pt>
    <dgm:pt modelId="{03A96261-4379-4CDD-82C4-8F5A1AAD3E79}" type="pres">
      <dgm:prSet presAssocID="{E69DE32B-FCCF-416B-BF38-CF8B5DF7C118}" presName="vSp" presStyleCnt="0"/>
      <dgm:spPr/>
    </dgm:pt>
    <dgm:pt modelId="{9CFC91D4-DF61-4182-AB14-E7DA9456EFFE}" type="pres">
      <dgm:prSet presAssocID="{71E2CD41-E627-418C-8650-16F63F39BA58}" presName="horFlow" presStyleCnt="0"/>
      <dgm:spPr/>
    </dgm:pt>
    <dgm:pt modelId="{0CD2D6DB-32C0-4CDD-AE4C-F0AD1F6753BE}" type="pres">
      <dgm:prSet presAssocID="{71E2CD41-E627-418C-8650-16F63F39BA58}" presName="bigChev" presStyleLbl="node1" presStyleIdx="2" presStyleCnt="6" custScaleX="251795" custScaleY="66293" custLinFactNeighborX="-2327" custLinFactNeighborY="57985"/>
      <dgm:spPr/>
      <dgm:t>
        <a:bodyPr/>
        <a:lstStyle/>
        <a:p>
          <a:endParaRPr lang="tr-TR"/>
        </a:p>
      </dgm:t>
    </dgm:pt>
    <dgm:pt modelId="{197097EB-3CB3-4321-841D-FF293AD4AAF1}" type="pres">
      <dgm:prSet presAssocID="{73519A14-7F16-4F1B-BAE0-C86A3BCAB7BD}" presName="parTrans" presStyleCnt="0"/>
      <dgm:spPr/>
    </dgm:pt>
    <dgm:pt modelId="{C96671A2-72B9-4D87-9E46-08E3EFA055B3}" type="pres">
      <dgm:prSet presAssocID="{D24FE1A0-CBA7-4323-B60B-4D1C44A665EE}" presName="node" presStyleLbl="alignAccFollowNode1" presStyleIdx="2" presStyleCnt="6" custScaleX="151447" custScaleY="79871" custLinFactNeighborX="32699" custLinFactNeighborY="63520">
        <dgm:presLayoutVars>
          <dgm:bulletEnabled val="1"/>
        </dgm:presLayoutVars>
      </dgm:prSet>
      <dgm:spPr/>
      <dgm:t>
        <a:bodyPr/>
        <a:lstStyle/>
        <a:p>
          <a:endParaRPr lang="tr-TR"/>
        </a:p>
      </dgm:t>
    </dgm:pt>
    <dgm:pt modelId="{ED081BD2-D4DC-402E-A1EA-7E1732A66BE5}" type="pres">
      <dgm:prSet presAssocID="{71E2CD41-E627-418C-8650-16F63F39BA58}" presName="vSp" presStyleCnt="0"/>
      <dgm:spPr/>
    </dgm:pt>
    <dgm:pt modelId="{0E25B94A-8B90-4E57-8117-18E9D0244473}" type="pres">
      <dgm:prSet presAssocID="{B46EDB5A-BF84-40AE-B4B9-6E22C05483F9}" presName="horFlow" presStyleCnt="0"/>
      <dgm:spPr/>
    </dgm:pt>
    <dgm:pt modelId="{82F67B18-3222-4739-9DE1-0F40F0C3B490}" type="pres">
      <dgm:prSet presAssocID="{B46EDB5A-BF84-40AE-B4B9-6E22C05483F9}" presName="bigChev" presStyleLbl="node1" presStyleIdx="3" presStyleCnt="6" custScaleX="253719" custScaleY="66293" custLinFactNeighborX="-2327" custLinFactNeighborY="52642"/>
      <dgm:spPr/>
      <dgm:t>
        <a:bodyPr/>
        <a:lstStyle/>
        <a:p>
          <a:endParaRPr lang="tr-TR"/>
        </a:p>
      </dgm:t>
    </dgm:pt>
    <dgm:pt modelId="{332B54C5-947B-4CFF-947D-5A5DC918CF0E}" type="pres">
      <dgm:prSet presAssocID="{8545B0A7-31FF-4A53-893A-6608DA058445}" presName="parTrans" presStyleCnt="0"/>
      <dgm:spPr/>
    </dgm:pt>
    <dgm:pt modelId="{F780B334-AFCC-42DC-B9D5-E235B40C470D}" type="pres">
      <dgm:prSet presAssocID="{8DAB1076-2F1C-4AEC-94C1-58FC969541D1}" presName="node" presStyleLbl="alignAccFollowNode1" presStyleIdx="3" presStyleCnt="6" custScaleX="146266" custScaleY="79871" custLinFactNeighborX="29614" custLinFactNeighborY="61677">
        <dgm:presLayoutVars>
          <dgm:bulletEnabled val="1"/>
        </dgm:presLayoutVars>
      </dgm:prSet>
      <dgm:spPr/>
      <dgm:t>
        <a:bodyPr/>
        <a:lstStyle/>
        <a:p>
          <a:endParaRPr lang="tr-TR"/>
        </a:p>
      </dgm:t>
    </dgm:pt>
    <dgm:pt modelId="{788B80AE-B9F1-479C-8363-DD63F4A8EF1D}" type="pres">
      <dgm:prSet presAssocID="{B46EDB5A-BF84-40AE-B4B9-6E22C05483F9}" presName="vSp" presStyleCnt="0"/>
      <dgm:spPr/>
    </dgm:pt>
    <dgm:pt modelId="{2510B59C-2D94-4906-89DF-EF21C7486532}" type="pres">
      <dgm:prSet presAssocID="{765355A7-9E06-409D-B63D-F1E06122C372}" presName="horFlow" presStyleCnt="0"/>
      <dgm:spPr/>
    </dgm:pt>
    <dgm:pt modelId="{CA65AD11-B74C-46D7-A2C3-0BA80A951B2D}" type="pres">
      <dgm:prSet presAssocID="{765355A7-9E06-409D-B63D-F1E06122C372}" presName="bigChev" presStyleLbl="node1" presStyleIdx="4" presStyleCnt="6" custScaleX="254520" custScaleY="66799" custLinFactNeighborX="-2327" custLinFactNeighborY="47125"/>
      <dgm:spPr/>
      <dgm:t>
        <a:bodyPr/>
        <a:lstStyle/>
        <a:p>
          <a:endParaRPr lang="tr-TR"/>
        </a:p>
      </dgm:t>
    </dgm:pt>
    <dgm:pt modelId="{C55D3585-AB8B-44D8-9E5B-9041CE34FBC5}" type="pres">
      <dgm:prSet presAssocID="{A103545B-556A-4A4F-A7EC-A42BCDEFBC63}" presName="parTrans" presStyleCnt="0"/>
      <dgm:spPr/>
    </dgm:pt>
    <dgm:pt modelId="{436D8F7E-84A0-40F1-A765-A9EFBBFD5B77}" type="pres">
      <dgm:prSet presAssocID="{6BBAB1AD-5617-43B9-8EAA-C27F3E0784D4}" presName="node" presStyleLbl="alignAccFollowNode1" presStyleIdx="4" presStyleCnt="6" custScaleX="143562" custScaleY="78586" custLinFactNeighborX="37035" custLinFactNeighborY="53665">
        <dgm:presLayoutVars>
          <dgm:bulletEnabled val="1"/>
        </dgm:presLayoutVars>
      </dgm:prSet>
      <dgm:spPr/>
      <dgm:t>
        <a:bodyPr/>
        <a:lstStyle/>
        <a:p>
          <a:endParaRPr lang="tr-TR"/>
        </a:p>
      </dgm:t>
    </dgm:pt>
    <dgm:pt modelId="{3516554C-0EA5-4550-828F-45E27CB47C60}" type="pres">
      <dgm:prSet presAssocID="{765355A7-9E06-409D-B63D-F1E06122C372}" presName="vSp" presStyleCnt="0"/>
      <dgm:spPr/>
    </dgm:pt>
    <dgm:pt modelId="{1373498C-C953-4826-9A73-B9D6799D06BB}" type="pres">
      <dgm:prSet presAssocID="{D65272E3-1A06-4DA3-8033-0E71D3FFB068}" presName="horFlow" presStyleCnt="0"/>
      <dgm:spPr/>
    </dgm:pt>
    <dgm:pt modelId="{9D54ADA9-968E-43FB-814E-D66D91E0F3FC}" type="pres">
      <dgm:prSet presAssocID="{D65272E3-1A06-4DA3-8033-0E71D3FFB068}" presName="bigChev" presStyleLbl="node1" presStyleIdx="5" presStyleCnt="6" custScaleX="250694" custScaleY="66749" custLinFactX="-15614" custLinFactY="-200000" custLinFactNeighborX="-100000" custLinFactNeighborY="-236784"/>
      <dgm:spPr/>
      <dgm:t>
        <a:bodyPr/>
        <a:lstStyle/>
        <a:p>
          <a:endParaRPr lang="tr-TR"/>
        </a:p>
      </dgm:t>
    </dgm:pt>
    <dgm:pt modelId="{3A94FF56-0A36-413F-87EB-1BCD0999AC89}" type="pres">
      <dgm:prSet presAssocID="{A7CA67B7-D923-4C86-9E90-AFFF91329E14}" presName="parTrans" presStyleCnt="0"/>
      <dgm:spPr/>
    </dgm:pt>
    <dgm:pt modelId="{36987781-A9E4-46F3-B3AD-3660827245BC}" type="pres">
      <dgm:prSet presAssocID="{C93F8C7B-3A4B-4FA7-B500-06AF2F93D1F6}" presName="node" presStyleLbl="alignAccFollowNode1" presStyleIdx="5" presStyleCnt="6" custScaleX="151426" custScaleY="81145" custLinFactY="-200000" custLinFactNeighborX="11670" custLinFactNeighborY="-289825">
        <dgm:presLayoutVars>
          <dgm:bulletEnabled val="1"/>
        </dgm:presLayoutVars>
      </dgm:prSet>
      <dgm:spPr/>
      <dgm:t>
        <a:bodyPr/>
        <a:lstStyle/>
        <a:p>
          <a:endParaRPr lang="tr-TR"/>
        </a:p>
      </dgm:t>
    </dgm:pt>
  </dgm:ptLst>
  <dgm:cxnLst>
    <dgm:cxn modelId="{B4987CE0-C33B-43AA-ACA9-E9AAAB2C3BEA}" type="presOf" srcId="{B4AFD96D-40CA-44E1-B2FC-B11BF8C06135}" destId="{C23D125C-E217-40A6-86B1-BC6B6D566CA9}" srcOrd="0" destOrd="0" presId="urn:microsoft.com/office/officeart/2005/8/layout/lProcess3"/>
    <dgm:cxn modelId="{6EA0D060-35A1-41A4-99F3-07FC7A6F7062}" srcId="{B4AFD96D-40CA-44E1-B2FC-B11BF8C06135}" destId="{B46EDB5A-BF84-40AE-B4B9-6E22C05483F9}" srcOrd="3" destOrd="0" parTransId="{1165070E-6F11-454F-8228-A532D0A0CD1A}" sibTransId="{3BB18900-725C-4516-B6EE-42D557B4D4C0}"/>
    <dgm:cxn modelId="{75F55028-5E7E-47B6-A1DB-E2C4BCC32EA9}" type="presOf" srcId="{8DAB1076-2F1C-4AEC-94C1-58FC969541D1}" destId="{F780B334-AFCC-42DC-B9D5-E235B40C470D}" srcOrd="0" destOrd="0" presId="urn:microsoft.com/office/officeart/2005/8/layout/lProcess3"/>
    <dgm:cxn modelId="{1099A524-5329-4BBC-B20E-50F611F0409C}" type="presOf" srcId="{B46EDB5A-BF84-40AE-B4B9-6E22C05483F9}" destId="{82F67B18-3222-4739-9DE1-0F40F0C3B490}" srcOrd="0" destOrd="0" presId="urn:microsoft.com/office/officeart/2005/8/layout/lProcess3"/>
    <dgm:cxn modelId="{1B2EDC6F-4951-4FEB-91EF-DFD1ACA48969}" srcId="{B4AFD96D-40CA-44E1-B2FC-B11BF8C06135}" destId="{71E2CD41-E627-418C-8650-16F63F39BA58}" srcOrd="2" destOrd="0" parTransId="{6388B8B7-DA4F-4CDD-BC19-CD399127238A}" sibTransId="{0FBA3289-011C-430B-8F0A-E27C7A9856D1}"/>
    <dgm:cxn modelId="{96EBD44C-D0F3-47B0-858C-FE513715B0A5}" srcId="{765355A7-9E06-409D-B63D-F1E06122C372}" destId="{6BBAB1AD-5617-43B9-8EAA-C27F3E0784D4}" srcOrd="0" destOrd="0" parTransId="{A103545B-556A-4A4F-A7EC-A42BCDEFBC63}" sibTransId="{6213D203-8E5A-42B2-B374-4376F5F3899E}"/>
    <dgm:cxn modelId="{F5ACEFAC-A1E7-4A3F-8701-0616F49A5887}" type="presOf" srcId="{71E2CD41-E627-418C-8650-16F63F39BA58}" destId="{0CD2D6DB-32C0-4CDD-AE4C-F0AD1F6753BE}" srcOrd="0" destOrd="0" presId="urn:microsoft.com/office/officeart/2005/8/layout/lProcess3"/>
    <dgm:cxn modelId="{8CD1ADE0-605F-469B-A35B-4A3986D2B666}" type="presOf" srcId="{684C9399-CBAA-4715-A5E8-FA98109661E7}" destId="{EA62D0F1-AE28-4126-8F35-B8749557EE4F}" srcOrd="0" destOrd="0" presId="urn:microsoft.com/office/officeart/2005/8/layout/lProcess3"/>
    <dgm:cxn modelId="{C03B9EEB-AC17-4C9C-93DD-008CB38FD40E}" type="presOf" srcId="{6BBAB1AD-5617-43B9-8EAA-C27F3E0784D4}" destId="{436D8F7E-84A0-40F1-A765-A9EFBBFD5B77}" srcOrd="0" destOrd="0" presId="urn:microsoft.com/office/officeart/2005/8/layout/lProcess3"/>
    <dgm:cxn modelId="{4C1D6087-F1B7-4E50-98A8-0AF3D09DE8FC}" srcId="{E69DE32B-FCCF-416B-BF38-CF8B5DF7C118}" destId="{39147AD7-BD00-4A39-8203-49B51AF18AB5}" srcOrd="0" destOrd="0" parTransId="{83DE0AA2-5507-4B73-BADC-A394D0C0ACEC}" sibTransId="{2553DAA1-AEBD-4FE4-8A53-A78B834014EB}"/>
    <dgm:cxn modelId="{18A1FE9D-39D8-4B1A-B404-50893008883C}" type="presOf" srcId="{C93F8C7B-3A4B-4FA7-B500-06AF2F93D1F6}" destId="{36987781-A9E4-46F3-B3AD-3660827245BC}" srcOrd="0" destOrd="0" presId="urn:microsoft.com/office/officeart/2005/8/layout/lProcess3"/>
    <dgm:cxn modelId="{539674F1-1D92-4CDC-8D8C-A7FE43F2981A}" srcId="{B4AFD96D-40CA-44E1-B2FC-B11BF8C06135}" destId="{D65272E3-1A06-4DA3-8033-0E71D3FFB068}" srcOrd="5" destOrd="0" parTransId="{AE3AD738-F759-4BD4-B166-194F148C7ECF}" sibTransId="{D4A3B0E2-32B7-4AD1-A6C5-61B7AFA60E7F}"/>
    <dgm:cxn modelId="{678708D0-F5F8-42AC-A230-7A09AA0CC75F}" srcId="{684C9399-CBAA-4715-A5E8-FA98109661E7}" destId="{4769C101-D5E8-412E-B909-52675C29451A}" srcOrd="0" destOrd="0" parTransId="{8748F759-B247-4C31-A09E-9A38A89827C1}" sibTransId="{13906A3C-AEC5-44F8-B4C9-4F1B414FB88B}"/>
    <dgm:cxn modelId="{0FB51DE1-8857-471B-A890-83D35C84D205}" srcId="{D65272E3-1A06-4DA3-8033-0E71D3FFB068}" destId="{C93F8C7B-3A4B-4FA7-B500-06AF2F93D1F6}" srcOrd="0" destOrd="0" parTransId="{A7CA67B7-D923-4C86-9E90-AFFF91329E14}" sibTransId="{92B0AFFD-BAB8-4A40-BF39-EC35801E018C}"/>
    <dgm:cxn modelId="{EF8FEC54-5376-46AC-BEB1-221B7EBDF9E2}" srcId="{B4AFD96D-40CA-44E1-B2FC-B11BF8C06135}" destId="{765355A7-9E06-409D-B63D-F1E06122C372}" srcOrd="4" destOrd="0" parTransId="{C7D7930E-5683-49DE-B9D0-A7CB6E82F6F2}" sibTransId="{113C32D2-545A-46CB-BD37-7A29BD7FCEB3}"/>
    <dgm:cxn modelId="{6DFAA334-9024-4901-B8DE-896B1FD26C1A}" srcId="{B4AFD96D-40CA-44E1-B2FC-B11BF8C06135}" destId="{684C9399-CBAA-4715-A5E8-FA98109661E7}" srcOrd="0" destOrd="0" parTransId="{4330E167-2226-4AE5-973D-B3AF74A57B92}" sibTransId="{D122C098-F2EB-4E86-B13A-64548CB90212}"/>
    <dgm:cxn modelId="{5EEE38CB-D676-45CF-9F35-EC3E8194ADE7}" type="presOf" srcId="{E69DE32B-FCCF-416B-BF38-CF8B5DF7C118}" destId="{70673A46-5659-456B-97DE-7496C80B83F1}" srcOrd="0" destOrd="0" presId="urn:microsoft.com/office/officeart/2005/8/layout/lProcess3"/>
    <dgm:cxn modelId="{97B95757-C515-42B0-A4A1-020DD4A45593}" srcId="{B4AFD96D-40CA-44E1-B2FC-B11BF8C06135}" destId="{E69DE32B-FCCF-416B-BF38-CF8B5DF7C118}" srcOrd="1" destOrd="0" parTransId="{F094E665-D551-4AB8-80DA-D18BC46271D5}" sibTransId="{7C1FB350-D8F8-4FEF-BA0A-C3380591834B}"/>
    <dgm:cxn modelId="{02EF1DCA-6725-4F1F-8C7E-EACF67D1A7FE}" type="presOf" srcId="{D65272E3-1A06-4DA3-8033-0E71D3FFB068}" destId="{9D54ADA9-968E-43FB-814E-D66D91E0F3FC}" srcOrd="0" destOrd="0" presId="urn:microsoft.com/office/officeart/2005/8/layout/lProcess3"/>
    <dgm:cxn modelId="{544C9E0A-780C-4152-BFEB-92D5C811FC4B}" srcId="{B46EDB5A-BF84-40AE-B4B9-6E22C05483F9}" destId="{8DAB1076-2F1C-4AEC-94C1-58FC969541D1}" srcOrd="0" destOrd="0" parTransId="{8545B0A7-31FF-4A53-893A-6608DA058445}" sibTransId="{1BB3035F-E934-4189-BDFC-C9FD674BA835}"/>
    <dgm:cxn modelId="{3833BDA3-2010-46E7-AFC8-E7676678F59F}" type="presOf" srcId="{765355A7-9E06-409D-B63D-F1E06122C372}" destId="{CA65AD11-B74C-46D7-A2C3-0BA80A951B2D}" srcOrd="0" destOrd="0" presId="urn:microsoft.com/office/officeart/2005/8/layout/lProcess3"/>
    <dgm:cxn modelId="{2D0CE032-9748-448A-873F-2F4B6F61822E}" type="presOf" srcId="{4769C101-D5E8-412E-B909-52675C29451A}" destId="{5CF1C041-09C7-4B31-8D9D-4789FF8225A8}" srcOrd="0" destOrd="0" presId="urn:microsoft.com/office/officeart/2005/8/layout/lProcess3"/>
    <dgm:cxn modelId="{9EBF2400-6C44-4E9B-AB4D-FDC1B2B460A0}" srcId="{71E2CD41-E627-418C-8650-16F63F39BA58}" destId="{D24FE1A0-CBA7-4323-B60B-4D1C44A665EE}" srcOrd="0" destOrd="0" parTransId="{73519A14-7F16-4F1B-BAE0-C86A3BCAB7BD}" sibTransId="{0A2D8317-6CD9-4FF0-BDAB-DFBB8FFD8AE6}"/>
    <dgm:cxn modelId="{878BF6B7-CA3C-48A0-A167-50FF0DE9BAED}" type="presOf" srcId="{39147AD7-BD00-4A39-8203-49B51AF18AB5}" destId="{324EFCCC-2CF0-490D-848C-58360726E62D}" srcOrd="0" destOrd="0" presId="urn:microsoft.com/office/officeart/2005/8/layout/lProcess3"/>
    <dgm:cxn modelId="{F5BEBA8F-E784-4A17-943B-307EB7DC2B6B}" type="presOf" srcId="{D24FE1A0-CBA7-4323-B60B-4D1C44A665EE}" destId="{C96671A2-72B9-4D87-9E46-08E3EFA055B3}" srcOrd="0" destOrd="0" presId="urn:microsoft.com/office/officeart/2005/8/layout/lProcess3"/>
    <dgm:cxn modelId="{007B91CF-6A8A-4206-ABC8-052D3671C627}" type="presParOf" srcId="{C23D125C-E217-40A6-86B1-BC6B6D566CA9}" destId="{1C38CCD7-8D30-4F6B-A29E-3A8695A4B27D}" srcOrd="0" destOrd="0" presId="urn:microsoft.com/office/officeart/2005/8/layout/lProcess3"/>
    <dgm:cxn modelId="{39883D08-ECE7-4B02-A810-0E098A180E95}" type="presParOf" srcId="{1C38CCD7-8D30-4F6B-A29E-3A8695A4B27D}" destId="{EA62D0F1-AE28-4126-8F35-B8749557EE4F}" srcOrd="0" destOrd="0" presId="urn:microsoft.com/office/officeart/2005/8/layout/lProcess3"/>
    <dgm:cxn modelId="{EB9ADFC9-8732-46D4-B58E-8F422F64B74A}" type="presParOf" srcId="{1C38CCD7-8D30-4F6B-A29E-3A8695A4B27D}" destId="{08EA4064-9D9C-4BEB-8A50-34B8C65D1863}" srcOrd="1" destOrd="0" presId="urn:microsoft.com/office/officeart/2005/8/layout/lProcess3"/>
    <dgm:cxn modelId="{FBD35B7B-A7DC-407D-A4C3-5CBE2E614271}" type="presParOf" srcId="{1C38CCD7-8D30-4F6B-A29E-3A8695A4B27D}" destId="{5CF1C041-09C7-4B31-8D9D-4789FF8225A8}" srcOrd="2" destOrd="0" presId="urn:microsoft.com/office/officeart/2005/8/layout/lProcess3"/>
    <dgm:cxn modelId="{BC1FE891-D4CA-4736-A680-F86213BCDAF4}" type="presParOf" srcId="{C23D125C-E217-40A6-86B1-BC6B6D566CA9}" destId="{E81C8D79-559E-41E5-87B9-3E58980E9A82}" srcOrd="1" destOrd="0" presId="urn:microsoft.com/office/officeart/2005/8/layout/lProcess3"/>
    <dgm:cxn modelId="{CBBD80D9-A348-4398-B361-7D23D17F6E01}" type="presParOf" srcId="{C23D125C-E217-40A6-86B1-BC6B6D566CA9}" destId="{58F5E28A-8E96-4A19-8CC8-CFCD27C864F0}" srcOrd="2" destOrd="0" presId="urn:microsoft.com/office/officeart/2005/8/layout/lProcess3"/>
    <dgm:cxn modelId="{6F427237-022B-4B97-8985-05BB553A11DB}" type="presParOf" srcId="{58F5E28A-8E96-4A19-8CC8-CFCD27C864F0}" destId="{70673A46-5659-456B-97DE-7496C80B83F1}" srcOrd="0" destOrd="0" presId="urn:microsoft.com/office/officeart/2005/8/layout/lProcess3"/>
    <dgm:cxn modelId="{F66EF30E-94AF-45AE-9B0F-AC224EB4E0F1}" type="presParOf" srcId="{58F5E28A-8E96-4A19-8CC8-CFCD27C864F0}" destId="{57ECCF82-4599-40BD-B8CB-35BFD138395B}" srcOrd="1" destOrd="0" presId="urn:microsoft.com/office/officeart/2005/8/layout/lProcess3"/>
    <dgm:cxn modelId="{51DD0183-B525-40D0-A409-F5D00DB0C08E}" type="presParOf" srcId="{58F5E28A-8E96-4A19-8CC8-CFCD27C864F0}" destId="{324EFCCC-2CF0-490D-848C-58360726E62D}" srcOrd="2" destOrd="0" presId="urn:microsoft.com/office/officeart/2005/8/layout/lProcess3"/>
    <dgm:cxn modelId="{DDC5428B-3DFE-4CE1-A088-82D7D9FD9834}" type="presParOf" srcId="{C23D125C-E217-40A6-86B1-BC6B6D566CA9}" destId="{03A96261-4379-4CDD-82C4-8F5A1AAD3E79}" srcOrd="3" destOrd="0" presId="urn:microsoft.com/office/officeart/2005/8/layout/lProcess3"/>
    <dgm:cxn modelId="{B3E7B8D2-3D31-4EE6-9039-AEA92A2F6C78}" type="presParOf" srcId="{C23D125C-E217-40A6-86B1-BC6B6D566CA9}" destId="{9CFC91D4-DF61-4182-AB14-E7DA9456EFFE}" srcOrd="4" destOrd="0" presId="urn:microsoft.com/office/officeart/2005/8/layout/lProcess3"/>
    <dgm:cxn modelId="{1D360B51-2FEE-4E7E-A368-9C7376576FE1}" type="presParOf" srcId="{9CFC91D4-DF61-4182-AB14-E7DA9456EFFE}" destId="{0CD2D6DB-32C0-4CDD-AE4C-F0AD1F6753BE}" srcOrd="0" destOrd="0" presId="urn:microsoft.com/office/officeart/2005/8/layout/lProcess3"/>
    <dgm:cxn modelId="{30D029A3-F72A-4B1B-A8C7-2BB844317211}" type="presParOf" srcId="{9CFC91D4-DF61-4182-AB14-E7DA9456EFFE}" destId="{197097EB-3CB3-4321-841D-FF293AD4AAF1}" srcOrd="1" destOrd="0" presId="urn:microsoft.com/office/officeart/2005/8/layout/lProcess3"/>
    <dgm:cxn modelId="{97D312DA-9072-4A1C-B93D-0E8F52048BE9}" type="presParOf" srcId="{9CFC91D4-DF61-4182-AB14-E7DA9456EFFE}" destId="{C96671A2-72B9-4D87-9E46-08E3EFA055B3}" srcOrd="2" destOrd="0" presId="urn:microsoft.com/office/officeart/2005/8/layout/lProcess3"/>
    <dgm:cxn modelId="{2FA1A5D0-7F64-4AE0-8E33-1BFFDA8A7BCE}" type="presParOf" srcId="{C23D125C-E217-40A6-86B1-BC6B6D566CA9}" destId="{ED081BD2-D4DC-402E-A1EA-7E1732A66BE5}" srcOrd="5" destOrd="0" presId="urn:microsoft.com/office/officeart/2005/8/layout/lProcess3"/>
    <dgm:cxn modelId="{002AA492-BF9A-4D82-8B30-8FE12D1AA5AB}" type="presParOf" srcId="{C23D125C-E217-40A6-86B1-BC6B6D566CA9}" destId="{0E25B94A-8B90-4E57-8117-18E9D0244473}" srcOrd="6" destOrd="0" presId="urn:microsoft.com/office/officeart/2005/8/layout/lProcess3"/>
    <dgm:cxn modelId="{93B4F107-B1A3-4C78-A411-A2BDAC813E5C}" type="presParOf" srcId="{0E25B94A-8B90-4E57-8117-18E9D0244473}" destId="{82F67B18-3222-4739-9DE1-0F40F0C3B490}" srcOrd="0" destOrd="0" presId="urn:microsoft.com/office/officeart/2005/8/layout/lProcess3"/>
    <dgm:cxn modelId="{7EA84EB2-30BB-49BC-959F-466CD10A1A9E}" type="presParOf" srcId="{0E25B94A-8B90-4E57-8117-18E9D0244473}" destId="{332B54C5-947B-4CFF-947D-5A5DC918CF0E}" srcOrd="1" destOrd="0" presId="urn:microsoft.com/office/officeart/2005/8/layout/lProcess3"/>
    <dgm:cxn modelId="{D945D513-805E-479E-A1AC-72C1CED5B0DD}" type="presParOf" srcId="{0E25B94A-8B90-4E57-8117-18E9D0244473}" destId="{F780B334-AFCC-42DC-B9D5-E235B40C470D}" srcOrd="2" destOrd="0" presId="urn:microsoft.com/office/officeart/2005/8/layout/lProcess3"/>
    <dgm:cxn modelId="{F4AAF0AF-8B68-4EF6-8BCE-ACD47A5F2005}" type="presParOf" srcId="{C23D125C-E217-40A6-86B1-BC6B6D566CA9}" destId="{788B80AE-B9F1-479C-8363-DD63F4A8EF1D}" srcOrd="7" destOrd="0" presId="urn:microsoft.com/office/officeart/2005/8/layout/lProcess3"/>
    <dgm:cxn modelId="{CE86F21D-670E-44B5-B60C-E028035575EE}" type="presParOf" srcId="{C23D125C-E217-40A6-86B1-BC6B6D566CA9}" destId="{2510B59C-2D94-4906-89DF-EF21C7486532}" srcOrd="8" destOrd="0" presId="urn:microsoft.com/office/officeart/2005/8/layout/lProcess3"/>
    <dgm:cxn modelId="{797BB6A4-C465-4AEE-98E7-E4306429A664}" type="presParOf" srcId="{2510B59C-2D94-4906-89DF-EF21C7486532}" destId="{CA65AD11-B74C-46D7-A2C3-0BA80A951B2D}" srcOrd="0" destOrd="0" presId="urn:microsoft.com/office/officeart/2005/8/layout/lProcess3"/>
    <dgm:cxn modelId="{DFD6FE70-DD77-4C13-AC18-96DC3DCACAB4}" type="presParOf" srcId="{2510B59C-2D94-4906-89DF-EF21C7486532}" destId="{C55D3585-AB8B-44D8-9E5B-9041CE34FBC5}" srcOrd="1" destOrd="0" presId="urn:microsoft.com/office/officeart/2005/8/layout/lProcess3"/>
    <dgm:cxn modelId="{C6E88690-9300-4744-AAC4-C7AE50E76E31}" type="presParOf" srcId="{2510B59C-2D94-4906-89DF-EF21C7486532}" destId="{436D8F7E-84A0-40F1-A765-A9EFBBFD5B77}" srcOrd="2" destOrd="0" presId="urn:microsoft.com/office/officeart/2005/8/layout/lProcess3"/>
    <dgm:cxn modelId="{200B06C2-3E65-430D-94A7-B09F4145A49D}" type="presParOf" srcId="{C23D125C-E217-40A6-86B1-BC6B6D566CA9}" destId="{3516554C-0EA5-4550-828F-45E27CB47C60}" srcOrd="9" destOrd="0" presId="urn:microsoft.com/office/officeart/2005/8/layout/lProcess3"/>
    <dgm:cxn modelId="{967E1BEF-CFFF-4266-ADEF-EE0C81F349BF}" type="presParOf" srcId="{C23D125C-E217-40A6-86B1-BC6B6D566CA9}" destId="{1373498C-C953-4826-9A73-B9D6799D06BB}" srcOrd="10" destOrd="0" presId="urn:microsoft.com/office/officeart/2005/8/layout/lProcess3"/>
    <dgm:cxn modelId="{F2A0A1B5-E978-4703-B7A7-19D0AF8F294A}" type="presParOf" srcId="{1373498C-C953-4826-9A73-B9D6799D06BB}" destId="{9D54ADA9-968E-43FB-814E-D66D91E0F3FC}" srcOrd="0" destOrd="0" presId="urn:microsoft.com/office/officeart/2005/8/layout/lProcess3"/>
    <dgm:cxn modelId="{4F932B22-40FE-44B1-BE9C-7CA736ACBDED}" type="presParOf" srcId="{1373498C-C953-4826-9A73-B9D6799D06BB}" destId="{3A94FF56-0A36-413F-87EB-1BCD0999AC89}" srcOrd="1" destOrd="0" presId="urn:microsoft.com/office/officeart/2005/8/layout/lProcess3"/>
    <dgm:cxn modelId="{23DDF628-80A2-4783-B59C-E9FBAE0AAB6B}" type="presParOf" srcId="{1373498C-C953-4826-9A73-B9D6799D06BB}" destId="{36987781-A9E4-46F3-B3AD-3660827245BC}"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62D0F1-AE28-4126-8F35-B8749557EE4F}">
      <dsp:nvSpPr>
        <dsp:cNvPr id="0" name=""/>
        <dsp:cNvSpPr/>
      </dsp:nvSpPr>
      <dsp:spPr>
        <a:xfrm>
          <a:off x="119575" y="853844"/>
          <a:ext cx="7550010" cy="80409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b="1" kern="1200" dirty="0" smtClean="0">
              <a:latin typeface="Calibri" panose="020F0502020204030204" pitchFamily="34" charset="0"/>
            </a:rPr>
            <a:t>Emniyet Genel Müdürlüğü</a:t>
          </a:r>
          <a:endParaRPr lang="tr-TR" sz="3100" b="1" kern="1200" dirty="0">
            <a:latin typeface="Calibri" panose="020F0502020204030204" pitchFamily="34" charset="0"/>
          </a:endParaRPr>
        </a:p>
      </dsp:txBody>
      <dsp:txXfrm>
        <a:off x="119575" y="853844"/>
        <a:ext cx="7550010" cy="804096"/>
      </dsp:txXfrm>
    </dsp:sp>
    <dsp:sp modelId="{5CF1C041-09C7-4B31-8D9D-4789FF8225A8}">
      <dsp:nvSpPr>
        <dsp:cNvPr id="0" name=""/>
        <dsp:cNvSpPr/>
      </dsp:nvSpPr>
      <dsp:spPr>
        <a:xfrm>
          <a:off x="7379090" y="839754"/>
          <a:ext cx="3785141" cy="79860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b="1" kern="1200" dirty="0" smtClean="0">
              <a:latin typeface="Calibri" panose="020F0502020204030204" pitchFamily="34" charset="0"/>
            </a:rPr>
            <a:t>155 İhbar Hattı</a:t>
          </a:r>
          <a:endParaRPr lang="tr-TR" sz="3100" b="1" kern="1200" dirty="0">
            <a:latin typeface="Calibri" panose="020F0502020204030204" pitchFamily="34" charset="0"/>
          </a:endParaRPr>
        </a:p>
      </dsp:txBody>
      <dsp:txXfrm>
        <a:off x="7379090" y="839754"/>
        <a:ext cx="3785141" cy="798602"/>
      </dsp:txXfrm>
    </dsp:sp>
    <dsp:sp modelId="{70673A46-5659-456B-97DE-7496C80B83F1}">
      <dsp:nvSpPr>
        <dsp:cNvPr id="0" name=""/>
        <dsp:cNvSpPr/>
      </dsp:nvSpPr>
      <dsp:spPr>
        <a:xfrm>
          <a:off x="119575" y="1762228"/>
          <a:ext cx="7462552" cy="81198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b="1" kern="1200" dirty="0" smtClean="0">
              <a:latin typeface="Calibri" panose="020F0502020204030204" pitchFamily="34" charset="0"/>
            </a:rPr>
            <a:t>Jandarma Genel Komutanlığı</a:t>
          </a:r>
          <a:endParaRPr lang="tr-TR" sz="3100" b="1" kern="1200" dirty="0">
            <a:latin typeface="Calibri" panose="020F0502020204030204" pitchFamily="34" charset="0"/>
          </a:endParaRPr>
        </a:p>
      </dsp:txBody>
      <dsp:txXfrm>
        <a:off x="119575" y="1762228"/>
        <a:ext cx="7462552" cy="811987"/>
      </dsp:txXfrm>
    </dsp:sp>
    <dsp:sp modelId="{324EFCCC-2CF0-490D-848C-58360726E62D}">
      <dsp:nvSpPr>
        <dsp:cNvPr id="0" name=""/>
        <dsp:cNvSpPr/>
      </dsp:nvSpPr>
      <dsp:spPr>
        <a:xfrm>
          <a:off x="7332349" y="1720841"/>
          <a:ext cx="3785666" cy="79860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b="1" kern="1200" dirty="0" smtClean="0">
              <a:latin typeface="Calibri" panose="020F0502020204030204" pitchFamily="34" charset="0"/>
            </a:rPr>
            <a:t>156 İhbar Hattı</a:t>
          </a:r>
          <a:endParaRPr lang="tr-TR" sz="3100" b="1" kern="1200" dirty="0">
            <a:latin typeface="Calibri" panose="020F0502020204030204" pitchFamily="34" charset="0"/>
          </a:endParaRPr>
        </a:p>
      </dsp:txBody>
      <dsp:txXfrm>
        <a:off x="7332349" y="1720841"/>
        <a:ext cx="3785666" cy="798602"/>
      </dsp:txXfrm>
    </dsp:sp>
    <dsp:sp modelId="{0CD2D6DB-32C0-4CDD-AE4C-F0AD1F6753BE}">
      <dsp:nvSpPr>
        <dsp:cNvPr id="0" name=""/>
        <dsp:cNvSpPr/>
      </dsp:nvSpPr>
      <dsp:spPr>
        <a:xfrm>
          <a:off x="119575" y="2657048"/>
          <a:ext cx="7583168" cy="79860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100" b="1" kern="1200" dirty="0" smtClean="0">
              <a:latin typeface="Calibri" panose="020F0502020204030204" pitchFamily="34" charset="0"/>
            </a:rPr>
            <a:t>Aile ve Sosyal Politikalar Bakanlığı</a:t>
          </a:r>
        </a:p>
      </dsp:txBody>
      <dsp:txXfrm>
        <a:off x="119575" y="2657048"/>
        <a:ext cx="7583168" cy="798603"/>
      </dsp:txXfrm>
    </dsp:sp>
    <dsp:sp modelId="{C96671A2-72B9-4D87-9E46-08E3EFA055B3}">
      <dsp:nvSpPr>
        <dsp:cNvPr id="0" name=""/>
        <dsp:cNvSpPr/>
      </dsp:nvSpPr>
      <dsp:spPr>
        <a:xfrm>
          <a:off x="7448361" y="2593642"/>
          <a:ext cx="3785666" cy="79860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100" b="1" kern="1200" dirty="0" smtClean="0">
              <a:latin typeface="Calibri" panose="020F0502020204030204" pitchFamily="34" charset="0"/>
            </a:rPr>
            <a:t>183 İhbar Hattı</a:t>
          </a:r>
        </a:p>
      </dsp:txBody>
      <dsp:txXfrm>
        <a:off x="7448361" y="2593642"/>
        <a:ext cx="3785666" cy="798602"/>
      </dsp:txXfrm>
    </dsp:sp>
    <dsp:sp modelId="{82F67B18-3222-4739-9DE1-0F40F0C3B490}">
      <dsp:nvSpPr>
        <dsp:cNvPr id="0" name=""/>
        <dsp:cNvSpPr/>
      </dsp:nvSpPr>
      <dsp:spPr>
        <a:xfrm>
          <a:off x="119575" y="3559938"/>
          <a:ext cx="7641112" cy="79860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b="1" kern="1200" dirty="0" smtClean="0">
              <a:latin typeface="Calibri" panose="020F0502020204030204" pitchFamily="34" charset="0"/>
            </a:rPr>
            <a:t>İL Çocuk Şube Müdürlüğü</a:t>
          </a:r>
          <a:endParaRPr lang="tr-TR" sz="3100" b="1" kern="1200" dirty="0">
            <a:latin typeface="Calibri" panose="020F0502020204030204" pitchFamily="34" charset="0"/>
          </a:endParaRPr>
        </a:p>
      </dsp:txBody>
      <dsp:txXfrm>
        <a:off x="119575" y="3559938"/>
        <a:ext cx="7641112" cy="798603"/>
      </dsp:txXfrm>
    </dsp:sp>
    <dsp:sp modelId="{F780B334-AFCC-42DC-B9D5-E235B40C470D}">
      <dsp:nvSpPr>
        <dsp:cNvPr id="0" name=""/>
        <dsp:cNvSpPr/>
      </dsp:nvSpPr>
      <dsp:spPr>
        <a:xfrm>
          <a:off x="7494227" y="3542470"/>
          <a:ext cx="3656159" cy="79860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endParaRPr lang="tr-TR" sz="3100" b="1" kern="1200" dirty="0">
            <a:latin typeface="Calibri" panose="020F0502020204030204" pitchFamily="34" charset="0"/>
          </a:endParaRPr>
        </a:p>
      </dsp:txBody>
      <dsp:txXfrm>
        <a:off x="7494227" y="3542470"/>
        <a:ext cx="3656159" cy="798602"/>
      </dsp:txXfrm>
    </dsp:sp>
    <dsp:sp modelId="{CA65AD11-B74C-46D7-A2C3-0BA80A951B2D}">
      <dsp:nvSpPr>
        <dsp:cNvPr id="0" name=""/>
        <dsp:cNvSpPr/>
      </dsp:nvSpPr>
      <dsp:spPr>
        <a:xfrm>
          <a:off x="119575" y="4460733"/>
          <a:ext cx="7665235" cy="80469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tr-TR" sz="3400" b="1" kern="1200" dirty="0" smtClean="0">
              <a:latin typeface="Calibri" panose="020F0502020204030204" pitchFamily="34" charset="0"/>
            </a:rPr>
            <a:t>Aile ve Sosyal Politikalar İl Müdürlüğü</a:t>
          </a:r>
        </a:p>
      </dsp:txBody>
      <dsp:txXfrm>
        <a:off x="119575" y="4460733"/>
        <a:ext cx="7665235" cy="804699"/>
      </dsp:txXfrm>
    </dsp:sp>
    <dsp:sp modelId="{436D8F7E-84A0-40F1-A765-A9EFBBFD5B77}">
      <dsp:nvSpPr>
        <dsp:cNvPr id="0" name=""/>
        <dsp:cNvSpPr/>
      </dsp:nvSpPr>
      <dsp:spPr>
        <a:xfrm>
          <a:off x="7547404" y="4439088"/>
          <a:ext cx="3588568" cy="78575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endParaRPr lang="tr-TR" sz="3100" b="1" kern="1200" dirty="0" smtClean="0">
            <a:latin typeface="Calibri" panose="020F0502020204030204" pitchFamily="34" charset="0"/>
          </a:endParaRPr>
        </a:p>
      </dsp:txBody>
      <dsp:txXfrm>
        <a:off x="7547404" y="4439088"/>
        <a:ext cx="3588568" cy="785754"/>
      </dsp:txXfrm>
    </dsp:sp>
    <dsp:sp modelId="{9D54ADA9-968E-43FB-814E-D66D91E0F3FC}">
      <dsp:nvSpPr>
        <dsp:cNvPr id="0" name=""/>
        <dsp:cNvSpPr/>
      </dsp:nvSpPr>
      <dsp:spPr>
        <a:xfrm>
          <a:off x="0" y="0"/>
          <a:ext cx="7550010" cy="80409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tr-TR" sz="3400" b="1" kern="1200" dirty="0" smtClean="0">
              <a:latin typeface="Calibri" panose="020F0502020204030204" pitchFamily="34" charset="0"/>
            </a:rPr>
            <a:t>Savcılık</a:t>
          </a:r>
          <a:endParaRPr lang="tr-TR" sz="3400" b="1" kern="1200" dirty="0">
            <a:latin typeface="Calibri" panose="020F0502020204030204" pitchFamily="34" charset="0"/>
          </a:endParaRPr>
        </a:p>
      </dsp:txBody>
      <dsp:txXfrm>
        <a:off x="0" y="0"/>
        <a:ext cx="7550010" cy="804096"/>
      </dsp:txXfrm>
    </dsp:sp>
    <dsp:sp modelId="{36987781-A9E4-46F3-B3AD-3660827245BC}">
      <dsp:nvSpPr>
        <dsp:cNvPr id="0" name=""/>
        <dsp:cNvSpPr/>
      </dsp:nvSpPr>
      <dsp:spPr>
        <a:xfrm>
          <a:off x="7332872" y="0"/>
          <a:ext cx="3785141" cy="81134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endParaRPr lang="tr-TR" sz="3100" b="1" kern="1200" dirty="0">
            <a:latin typeface="Calibri" panose="020F0502020204030204" pitchFamily="34" charset="0"/>
          </a:endParaRPr>
        </a:p>
      </dsp:txBody>
      <dsp:txXfrm>
        <a:off x="7332872" y="0"/>
        <a:ext cx="3785141" cy="8113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0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3338" y="0"/>
            <a:ext cx="29400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85934F-3993-431D-B8EB-1E4D6124E2A7}" type="datetimeFigureOut">
              <a:rPr lang="tr-TR"/>
              <a:pPr>
                <a:defRPr/>
              </a:pPr>
              <a:t>11.11.2022</a:t>
            </a:fld>
            <a:endParaRPr lang="tr-TR"/>
          </a:p>
        </p:txBody>
      </p:sp>
      <p:sp>
        <p:nvSpPr>
          <p:cNvPr id="4" name="Altbilgi Yer Tutucusu 3"/>
          <p:cNvSpPr>
            <a:spLocks noGrp="1"/>
          </p:cNvSpPr>
          <p:nvPr>
            <p:ph type="ftr" sz="quarter" idx="2"/>
          </p:nvPr>
        </p:nvSpPr>
        <p:spPr>
          <a:xfrm>
            <a:off x="0" y="9409113"/>
            <a:ext cx="29400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3338" y="9409113"/>
            <a:ext cx="29400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15050E-6233-41E8-9F8C-99153FC38B25}" type="slidenum">
              <a:rPr lang="tr-TR"/>
              <a:pPr>
                <a:defRPr/>
              </a:pPr>
              <a:t>‹#›</a:t>
            </a:fld>
            <a:endParaRPr lang="tr-TR"/>
          </a:p>
        </p:txBody>
      </p:sp>
    </p:spTree>
    <p:extLst>
      <p:ext uri="{BB962C8B-B14F-4D97-AF65-F5344CB8AC3E}">
        <p14:creationId xmlns:p14="http://schemas.microsoft.com/office/powerpoint/2010/main" xmlns="" val="393161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050"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3338" y="0"/>
            <a:ext cx="2940050"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2BB728-5957-47AB-A33B-4C348D6F8900}" type="datetimeFigureOut">
              <a:rPr lang="tr-TR"/>
              <a:pPr>
                <a:defRPr/>
              </a:pPr>
              <a:t>11.11.2022</a:t>
            </a:fld>
            <a:endParaRPr lang="tr-TR"/>
          </a:p>
        </p:txBody>
      </p:sp>
      <p:sp>
        <p:nvSpPr>
          <p:cNvPr id="4" name="Slayt Görüntüsü Yer Tutucusu 3"/>
          <p:cNvSpPr>
            <a:spLocks noGrp="1" noRot="1" noChangeAspect="1"/>
          </p:cNvSpPr>
          <p:nvPr>
            <p:ph type="sldImg" idx="2"/>
          </p:nvPr>
        </p:nvSpPr>
        <p:spPr>
          <a:xfrm>
            <a:off x="90488" y="742950"/>
            <a:ext cx="6604000" cy="37147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7863" y="4705350"/>
            <a:ext cx="5429250" cy="44577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09113"/>
            <a:ext cx="2940050"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3338" y="9409113"/>
            <a:ext cx="2940050"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968426-CA8E-48DF-B4A9-2DDC958B557F}" type="slidenum">
              <a:rPr lang="tr-TR"/>
              <a:pPr>
                <a:defRPr/>
              </a:pPr>
              <a:t>‹#›</a:t>
            </a:fld>
            <a:endParaRPr lang="tr-TR"/>
          </a:p>
        </p:txBody>
      </p:sp>
    </p:spTree>
    <p:extLst>
      <p:ext uri="{BB962C8B-B14F-4D97-AF65-F5344CB8AC3E}">
        <p14:creationId xmlns:p14="http://schemas.microsoft.com/office/powerpoint/2010/main" xmlns="" val="274346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427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D3887DD-7A7F-41A0-8CC6-28D1B62889C8}" type="slidenum">
              <a:rPr lang="tr-TR" altLang="tr-TR" smtClean="0">
                <a:solidFill>
                  <a:srgbClr val="000000"/>
                </a:solidFill>
                <a:latin typeface="Arial" charset="0"/>
                <a:cs typeface="Arial" charset="0"/>
              </a:rPr>
              <a:pPr eaLnBrk="1" fontAlgn="base" hangingPunct="1">
                <a:spcBef>
                  <a:spcPct val="0"/>
                </a:spcBef>
                <a:spcAft>
                  <a:spcPct val="0"/>
                </a:spcAft>
              </a:pPr>
              <a:t>2</a:t>
            </a:fld>
            <a:endParaRPr lang="tr-TR" altLang="tr-TR" smtClean="0">
              <a:solidFill>
                <a:srgbClr val="000000"/>
              </a:solidFill>
              <a:latin typeface="Arial" charset="0"/>
              <a:cs typeface="Arial" charset="0"/>
            </a:endParaRPr>
          </a:p>
        </p:txBody>
      </p:sp>
    </p:spTree>
    <p:extLst>
      <p:ext uri="{BB962C8B-B14F-4D97-AF65-F5344CB8AC3E}">
        <p14:creationId xmlns:p14="http://schemas.microsoft.com/office/powerpoint/2010/main" xmlns="" val="52497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ÇOCUĞUN EKONOMİK İSTİSMARI</a:t>
            </a:r>
            <a:endParaRPr lang="tr-TR" altLang="tr-TR" dirty="0" smtClean="0"/>
          </a:p>
          <a:p>
            <a:r>
              <a:rPr lang="tr-TR" altLang="tr-TR" b="1" dirty="0" smtClean="0"/>
              <a:t>Ekonomik istismar; çocuğun, gelişimini engelleyici ve haklarını ihlal edici işlerde ya da düşük ücretli iş gücü olarak emeğinin kötüye kullanılması ekonomik istismar olarak tanımlanmaktadır.</a:t>
            </a:r>
            <a:endParaRPr lang="tr-TR" altLang="tr-TR" dirty="0" smtClean="0"/>
          </a:p>
          <a:p>
            <a:r>
              <a:rPr lang="tr-TR" altLang="tr-TR" b="1" dirty="0" smtClean="0"/>
              <a:t> </a:t>
            </a:r>
            <a:endParaRPr lang="tr-TR" altLang="tr-TR" dirty="0" smtClean="0"/>
          </a:p>
          <a:p>
            <a:r>
              <a:rPr lang="tr-TR" altLang="tr-TR" b="1" u="sng" dirty="0" smtClean="0"/>
              <a:t>Ekonomik İstismar Durumları:</a:t>
            </a:r>
            <a:endParaRPr lang="tr-TR" altLang="tr-TR" dirty="0" smtClean="0"/>
          </a:p>
          <a:p>
            <a:r>
              <a:rPr lang="tr-TR" altLang="tr-TR" dirty="0" smtClean="0"/>
              <a:t> </a:t>
            </a:r>
          </a:p>
          <a:p>
            <a:r>
              <a:rPr lang="tr-TR" altLang="tr-TR" dirty="0" smtClean="0"/>
              <a:t>Çocuğun; uygun olmayan ortamlarda düşük ücretle, kanunlara uygun olmayan şekilde çalıştırılması</a:t>
            </a:r>
          </a:p>
          <a:p>
            <a:r>
              <a:rPr lang="tr-TR" altLang="tr-TR" dirty="0" smtClean="0"/>
              <a:t>Çocuğun kaçırılarak fuhuş, hırsızlık, dilencilik vb. suçlarda çalıştırılması veya organ mafyasına verilmesi</a:t>
            </a:r>
          </a:p>
          <a:p>
            <a:r>
              <a:rPr lang="tr-TR" altLang="tr-TR" dirty="0" smtClean="0"/>
              <a:t>Çocuğun para karşılığında evlatlık verilmesi, erken yaşta evlendirilmesi vb. şekillerde satılması</a:t>
            </a:r>
          </a:p>
        </p:txBody>
      </p:sp>
      <p:sp>
        <p:nvSpPr>
          <p:cNvPr id="4" name="3 Slayt Numarası Yer Tutucusu"/>
          <p:cNvSpPr>
            <a:spLocks noGrp="1"/>
          </p:cNvSpPr>
          <p:nvPr>
            <p:ph type="sldNum" sz="quarter" idx="5"/>
          </p:nvPr>
        </p:nvSpPr>
        <p:spPr/>
        <p:txBody>
          <a:bodyPr/>
          <a:lstStyle/>
          <a:p>
            <a:pPr>
              <a:defRPr/>
            </a:pPr>
            <a:fld id="{5F1C62EB-B6D5-4E96-9CC7-842EAC262621}" type="slidenum">
              <a:rPr lang="tr-TR" smtClean="0"/>
              <a:pPr>
                <a:defRPr/>
              </a:pPr>
              <a:t>23</a:t>
            </a:fld>
            <a:endParaRPr lang="tr-TR"/>
          </a:p>
        </p:txBody>
      </p:sp>
    </p:spTree>
    <p:extLst>
      <p:ext uri="{BB962C8B-B14F-4D97-AF65-F5344CB8AC3E}">
        <p14:creationId xmlns:p14="http://schemas.microsoft.com/office/powerpoint/2010/main" xmlns="" val="80409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ÇOCUĞUN CİNSEL İSTİSMARI</a:t>
            </a:r>
            <a:endParaRPr lang="tr-TR" altLang="tr-TR" dirty="0" smtClean="0"/>
          </a:p>
          <a:p>
            <a:r>
              <a:rPr lang="tr-TR" altLang="tr-TR" b="1" dirty="0" smtClean="0"/>
              <a:t>Cinsel istismar; Çocuğun kendisinden büyük veya akranları tarafından cinsel haz amacıyla zorla ya da ikna edilerek cinsel etkileşime maruz bırakılmasıdır.</a:t>
            </a:r>
            <a:endParaRPr lang="tr-TR" altLang="tr-TR" dirty="0" smtClean="0"/>
          </a:p>
          <a:p>
            <a:r>
              <a:rPr lang="tr-TR" altLang="tr-TR" dirty="0" smtClean="0"/>
              <a:t> </a:t>
            </a:r>
          </a:p>
          <a:p>
            <a:r>
              <a:rPr lang="tr-TR" altLang="tr-TR" u="sng" dirty="0" smtClean="0"/>
              <a:t>DİĞER İSTİSMAR TÜRLERİNE GÖRE DAHA KARMAŞIK, TEŞHİSİ DAHA KOLAY ANCAK ORTAYA ÇIKARILMASI VE DOĞRULANMASI ZOR BİR İSTİSMAR TÜRÜDÜR.</a:t>
            </a:r>
            <a:endParaRPr lang="tr-TR" altLang="tr-TR" dirty="0" smtClean="0"/>
          </a:p>
          <a:p>
            <a:r>
              <a:rPr lang="tr-TR" altLang="tr-TR" b="1" dirty="0" smtClean="0"/>
              <a:t> </a:t>
            </a:r>
            <a:endParaRPr lang="tr-TR" altLang="tr-TR" dirty="0" smtClean="0"/>
          </a:p>
          <a:p>
            <a:r>
              <a:rPr lang="tr-TR" altLang="tr-TR" b="1" u="sng" dirty="0" smtClean="0"/>
              <a:t>Cinsel İstismar Durumları:</a:t>
            </a:r>
            <a:endParaRPr lang="tr-TR" altLang="tr-TR" dirty="0" smtClean="0"/>
          </a:p>
          <a:p>
            <a:r>
              <a:rPr lang="tr-TR" altLang="tr-TR" b="1" dirty="0" smtClean="0"/>
              <a:t> </a:t>
            </a:r>
            <a:endParaRPr lang="tr-TR" altLang="tr-TR" dirty="0" smtClean="0"/>
          </a:p>
          <a:p>
            <a:r>
              <a:rPr lang="tr-TR" altLang="tr-TR" dirty="0" smtClean="0"/>
              <a:t>Cinsel haz almak amacıyla dokunmak veya sarılmak, </a:t>
            </a:r>
          </a:p>
          <a:p>
            <a:r>
              <a:rPr lang="tr-TR" altLang="tr-TR" dirty="0" smtClean="0"/>
              <a:t>Cinsel içerikli konuşma yapmak, </a:t>
            </a:r>
          </a:p>
          <a:p>
            <a:r>
              <a:rPr lang="tr-TR" altLang="tr-TR" dirty="0" smtClean="0"/>
              <a:t>Cinsel içerikli resim veya film göstermek vb. davranışlar</a:t>
            </a:r>
          </a:p>
          <a:p>
            <a:r>
              <a:rPr lang="tr-TR" altLang="tr-TR" dirty="0" smtClean="0"/>
              <a:t>Teşhircilik</a:t>
            </a:r>
          </a:p>
          <a:p>
            <a:r>
              <a:rPr lang="tr-TR" altLang="tr-TR" dirty="0" smtClean="0"/>
              <a:t>Dokunma yada kendisine dokunmaya zorlama vb.</a:t>
            </a:r>
          </a:p>
        </p:txBody>
      </p:sp>
      <p:sp>
        <p:nvSpPr>
          <p:cNvPr id="4" name="3 Slayt Numarası Yer Tutucusu"/>
          <p:cNvSpPr>
            <a:spLocks noGrp="1"/>
          </p:cNvSpPr>
          <p:nvPr>
            <p:ph type="sldNum" sz="quarter" idx="5"/>
          </p:nvPr>
        </p:nvSpPr>
        <p:spPr/>
        <p:txBody>
          <a:bodyPr/>
          <a:lstStyle/>
          <a:p>
            <a:pPr>
              <a:defRPr/>
            </a:pPr>
            <a:fld id="{8213E830-6F25-4913-B609-332C155B6E1E}" type="slidenum">
              <a:rPr lang="tr-TR" smtClean="0"/>
              <a:pPr>
                <a:defRPr/>
              </a:pPr>
              <a:t>24</a:t>
            </a:fld>
            <a:endParaRPr lang="tr-TR"/>
          </a:p>
        </p:txBody>
      </p:sp>
    </p:spTree>
    <p:extLst>
      <p:ext uri="{BB962C8B-B14F-4D97-AF65-F5344CB8AC3E}">
        <p14:creationId xmlns:p14="http://schemas.microsoft.com/office/powerpoint/2010/main" xmlns="" val="25832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solidFill>
                  <a:prstClr val="black"/>
                </a:solidFill>
              </a:rPr>
              <a:pPr>
                <a:defRPr/>
              </a:pPr>
              <a:t>25</a:t>
            </a:fld>
            <a:endParaRPr lang="tr-TR">
              <a:solidFill>
                <a:prstClr val="black"/>
              </a:solidFill>
            </a:endParaRPr>
          </a:p>
        </p:txBody>
      </p:sp>
    </p:spTree>
    <p:extLst>
      <p:ext uri="{BB962C8B-B14F-4D97-AF65-F5344CB8AC3E}">
        <p14:creationId xmlns:p14="http://schemas.microsoft.com/office/powerpoint/2010/main" xmlns="" val="273974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lstStyle/>
          <a:p>
            <a:pPr eaLnBrk="1" fontAlgn="auto" hangingPunct="1">
              <a:spcBef>
                <a:spcPts val="0"/>
              </a:spcBef>
              <a:spcAft>
                <a:spcPts val="0"/>
              </a:spcAft>
              <a:defRPr/>
            </a:pPr>
            <a:r>
              <a:rPr lang="tr-TR" dirty="0" smtClean="0">
                <a:effectLst>
                  <a:outerShdw blurRad="38100" dist="38100" dir="2700000" algn="tl">
                    <a:srgbClr val="C0C0C0"/>
                  </a:outerShdw>
                </a:effectLst>
                <a:latin typeface="Tahoma" pitchFamily="34" charset="0"/>
              </a:rPr>
              <a:t>Bir başka deyişle</a:t>
            </a:r>
            <a:r>
              <a:rPr lang="tr-TR" dirty="0" smtClean="0">
                <a:solidFill>
                  <a:srgbClr val="FF0000"/>
                </a:solidFill>
                <a:effectLst>
                  <a:outerShdw blurRad="38100" dist="38100" dir="2700000" algn="tl">
                    <a:srgbClr val="C0C0C0"/>
                  </a:outerShdw>
                </a:effectLst>
                <a:latin typeface="Tahoma" pitchFamily="34" charset="0"/>
              </a:rPr>
              <a:t> </a:t>
            </a:r>
            <a:r>
              <a:rPr lang="tr-TR" sz="1400" dirty="0" smtClean="0">
                <a:solidFill>
                  <a:srgbClr val="FF0000"/>
                </a:solidFill>
                <a:effectLst>
                  <a:outerShdw blurRad="38100" dist="38100" dir="2700000" algn="tl">
                    <a:srgbClr val="C0C0C0"/>
                  </a:outerShdw>
                </a:effectLst>
                <a:latin typeface="Tahoma" pitchFamily="34" charset="0"/>
              </a:rPr>
              <a:t>kurbanların %70’ini küçük yaş grubu</a:t>
            </a:r>
            <a:r>
              <a:rPr lang="tr-TR" dirty="0" smtClean="0">
                <a:solidFill>
                  <a:srgbClr val="FF0000"/>
                </a:solidFill>
                <a:effectLst>
                  <a:outerShdw blurRad="38100" dist="38100" dir="2700000" algn="tl">
                    <a:srgbClr val="C0C0C0"/>
                  </a:outerShdw>
                </a:effectLst>
                <a:latin typeface="Tahoma" pitchFamily="34" charset="0"/>
              </a:rPr>
              <a:t> </a:t>
            </a:r>
            <a:r>
              <a:rPr lang="tr-TR" dirty="0" smtClean="0">
                <a:effectLst>
                  <a:outerShdw blurRad="38100" dist="38100" dir="2700000" algn="tl">
                    <a:srgbClr val="C0C0C0"/>
                  </a:outerShdw>
                </a:effectLst>
                <a:latin typeface="Tahoma" pitchFamily="34" charset="0"/>
              </a:rPr>
              <a:t>oluşturmaktadır.</a:t>
            </a:r>
          </a:p>
        </p:txBody>
      </p:sp>
      <p:sp>
        <p:nvSpPr>
          <p:cNvPr id="563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39EA8-BF68-4535-A717-CA363EFF8E8C}" type="slidenum">
              <a:rPr lang="tr-TR" smtClean="0"/>
              <a:pPr fontAlgn="base">
                <a:spcBef>
                  <a:spcPct val="0"/>
                </a:spcBef>
                <a:spcAft>
                  <a:spcPct val="0"/>
                </a:spcAft>
                <a:defRPr/>
              </a:pPr>
              <a:t>28</a:t>
            </a:fld>
            <a:endParaRPr lang="tr-TR" smtClean="0"/>
          </a:p>
        </p:txBody>
      </p:sp>
    </p:spTree>
    <p:extLst>
      <p:ext uri="{BB962C8B-B14F-4D97-AF65-F5344CB8AC3E}">
        <p14:creationId xmlns:p14="http://schemas.microsoft.com/office/powerpoint/2010/main" xmlns="" val="88634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46</a:t>
            </a:fld>
            <a:endParaRPr lang="tr-TR"/>
          </a:p>
        </p:txBody>
      </p:sp>
    </p:spTree>
    <p:extLst>
      <p:ext uri="{BB962C8B-B14F-4D97-AF65-F5344CB8AC3E}">
        <p14:creationId xmlns:p14="http://schemas.microsoft.com/office/powerpoint/2010/main" xmlns="" val="124434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73E46-5ADC-4720-911A-DA351188295E}" type="slidenum">
              <a:rPr lang="tr-TR" smtClean="0"/>
              <a:pPr fontAlgn="base">
                <a:spcBef>
                  <a:spcPct val="0"/>
                </a:spcBef>
                <a:spcAft>
                  <a:spcPct val="0"/>
                </a:spcAft>
                <a:defRPr/>
              </a:pPr>
              <a:t>48</a:t>
            </a:fld>
            <a:endParaRPr lang="tr-TR" smtClean="0"/>
          </a:p>
        </p:txBody>
      </p:sp>
    </p:spTree>
    <p:extLst>
      <p:ext uri="{BB962C8B-B14F-4D97-AF65-F5344CB8AC3E}">
        <p14:creationId xmlns:p14="http://schemas.microsoft.com/office/powerpoint/2010/main" xmlns="" val="257111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54</a:t>
            </a:fld>
            <a:endParaRPr lang="tr-TR"/>
          </a:p>
        </p:txBody>
      </p:sp>
    </p:spTree>
    <p:extLst>
      <p:ext uri="{BB962C8B-B14F-4D97-AF65-F5344CB8AC3E}">
        <p14:creationId xmlns:p14="http://schemas.microsoft.com/office/powerpoint/2010/main" xmlns="" val="124434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55</a:t>
            </a:fld>
            <a:endParaRPr lang="tr-TR"/>
          </a:p>
        </p:txBody>
      </p:sp>
    </p:spTree>
    <p:extLst>
      <p:ext uri="{BB962C8B-B14F-4D97-AF65-F5344CB8AC3E}">
        <p14:creationId xmlns:p14="http://schemas.microsoft.com/office/powerpoint/2010/main" xmlns="" val="223545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Fiziksel İhmal; çocuğun fiziksel ihtiyaçlarının bakım yapan kişi tarafından karşılanmamasıdır. </a:t>
            </a:r>
            <a:endParaRPr lang="tr-TR" altLang="tr-TR" dirty="0" smtClean="0"/>
          </a:p>
          <a:p>
            <a:r>
              <a:rPr lang="tr-TR" altLang="tr-TR" b="1" u="sng" dirty="0" smtClean="0"/>
              <a:t>Fiziksel İhmal Durumları:</a:t>
            </a:r>
            <a:endParaRPr lang="tr-TR" altLang="tr-TR" dirty="0" smtClean="0"/>
          </a:p>
          <a:p>
            <a:r>
              <a:rPr lang="tr-TR" altLang="tr-TR" dirty="0" smtClean="0"/>
              <a:t>Çocuğun aşılarının yaptırılmaması</a:t>
            </a:r>
          </a:p>
          <a:p>
            <a:r>
              <a:rPr lang="tr-TR" altLang="tr-TR" dirty="0" smtClean="0"/>
              <a:t>Hasta çocuğun doktora götürülmemesi, </a:t>
            </a:r>
          </a:p>
          <a:p>
            <a:r>
              <a:rPr lang="tr-TR" altLang="tr-TR" dirty="0" smtClean="0"/>
              <a:t>İlacının düzenli verilmemesi, takip edilmesi gereken tıbbi durumlarının okula bildirilmemesi</a:t>
            </a:r>
          </a:p>
          <a:p>
            <a:r>
              <a:rPr lang="tr-TR" altLang="tr-TR" dirty="0" smtClean="0"/>
              <a:t>Beslenmesine dikkat edilmemesi,</a:t>
            </a:r>
          </a:p>
          <a:p>
            <a:r>
              <a:rPr lang="tr-TR" altLang="tr-TR" dirty="0" smtClean="0"/>
              <a:t>Solgun ve bakımsız görünüm</a:t>
            </a:r>
          </a:p>
          <a:p>
            <a:r>
              <a:rPr lang="tr-TR" altLang="tr-TR" dirty="0" smtClean="0"/>
              <a:t>Yırtık, kirli ve mevsime uygun olamayan giysiler</a:t>
            </a:r>
          </a:p>
          <a:p>
            <a:r>
              <a:rPr lang="tr-TR" altLang="tr-TR" dirty="0" smtClean="0"/>
              <a:t>Kesici yakıcı maddelerin ortalıkta bırakılması, </a:t>
            </a:r>
          </a:p>
          <a:p>
            <a:r>
              <a:rPr lang="tr-TR" altLang="tr-TR" dirty="0" smtClean="0"/>
              <a:t>Yaşına uygun olmayan oyuncak seçimi</a:t>
            </a:r>
          </a:p>
          <a:p>
            <a:r>
              <a:rPr lang="tr-TR" altLang="tr-TR" dirty="0" smtClean="0"/>
              <a:t>Nerede ve kimlerle olduğunun bilinmemesi ve/veya umursanmaması</a:t>
            </a:r>
          </a:p>
          <a:p>
            <a:r>
              <a:rPr lang="tr-TR" altLang="tr-TR" dirty="0" smtClean="0"/>
              <a:t>Uzun süre yalnız bırakılması</a:t>
            </a:r>
          </a:p>
          <a:p>
            <a:r>
              <a:rPr lang="tr-TR" altLang="tr-TR" dirty="0" smtClean="0"/>
              <a:t>Çocuğun terk edilmesi</a:t>
            </a:r>
          </a:p>
          <a:p>
            <a:endParaRPr lang="tr-TR" altLang="tr-TR" dirty="0" smtClean="0"/>
          </a:p>
        </p:txBody>
      </p:sp>
      <p:sp>
        <p:nvSpPr>
          <p:cNvPr id="4" name="3 Slayt Numarası Yer Tutucusu"/>
          <p:cNvSpPr>
            <a:spLocks noGrp="1"/>
          </p:cNvSpPr>
          <p:nvPr>
            <p:ph type="sldNum" sz="quarter" idx="5"/>
          </p:nvPr>
        </p:nvSpPr>
        <p:spPr/>
        <p:txBody>
          <a:bodyPr/>
          <a:lstStyle/>
          <a:p>
            <a:pPr>
              <a:defRPr/>
            </a:pPr>
            <a:fld id="{D0EC1E90-F75D-47F1-9ED8-FEDB84E167D0}" type="slidenum">
              <a:rPr lang="tr-TR" smtClean="0"/>
              <a:pPr>
                <a:defRPr/>
              </a:pPr>
              <a:t>6</a:t>
            </a:fld>
            <a:endParaRPr lang="tr-TR"/>
          </a:p>
        </p:txBody>
      </p:sp>
    </p:spTree>
    <p:extLst>
      <p:ext uri="{BB962C8B-B14F-4D97-AF65-F5344CB8AC3E}">
        <p14:creationId xmlns:p14="http://schemas.microsoft.com/office/powerpoint/2010/main" xmlns="" val="177831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Duygusal İhmal; çoğunlukla ihmal olduğunu fark etmediğimiz ancak; çocuğun benlik saygısını düşürüp, psikososyal gelişimini olumsuz etkileyen ve toplumda diğer ihmal türlerine göre daha sık rastlanan tutumlardır. Bunlar;</a:t>
            </a:r>
            <a:endParaRPr lang="tr-TR" altLang="tr-TR" dirty="0" smtClean="0"/>
          </a:p>
          <a:p>
            <a:r>
              <a:rPr lang="tr-TR" altLang="tr-TR" b="1" u="sng" dirty="0" smtClean="0"/>
              <a:t>Duygusal İhmal Durumları:</a:t>
            </a:r>
            <a:endParaRPr lang="tr-TR" altLang="tr-TR" dirty="0" smtClean="0"/>
          </a:p>
          <a:p>
            <a:r>
              <a:rPr lang="tr-TR" altLang="tr-TR" dirty="0" smtClean="0"/>
              <a:t>Çocuğa yetersiz ilgi ve şefkat göstermek </a:t>
            </a:r>
          </a:p>
          <a:p>
            <a:r>
              <a:rPr lang="tr-TR" altLang="tr-TR" dirty="0" smtClean="0"/>
              <a:t>Aile içinde sözel şiddet ve kötü muameleye şahit olmasına izin vermek </a:t>
            </a:r>
          </a:p>
          <a:p>
            <a:r>
              <a:rPr lang="tr-TR" altLang="tr-TR" dirty="0" smtClean="0"/>
              <a:t>Çocuğun alkol, uyuşturucu kullanmasına izin vermek</a:t>
            </a:r>
          </a:p>
          <a:p>
            <a:r>
              <a:rPr lang="tr-TR" altLang="tr-TR" dirty="0" smtClean="0"/>
              <a:t>Çocuğun suç işleme, saldırganlık gibi uyumsuz davranışlarına destek olmak ya da bu davranışları görmezden gelmek</a:t>
            </a:r>
          </a:p>
          <a:p>
            <a:endParaRPr lang="tr-TR" altLang="tr-TR" dirty="0" smtClean="0"/>
          </a:p>
          <a:p>
            <a:endParaRPr lang="tr-TR" altLang="tr-TR" dirty="0" smtClean="0"/>
          </a:p>
          <a:p>
            <a:endParaRPr lang="tr-TR" altLang="tr-TR" dirty="0" smtClean="0"/>
          </a:p>
        </p:txBody>
      </p:sp>
      <p:sp>
        <p:nvSpPr>
          <p:cNvPr id="4" name="3 Slayt Numarası Yer Tutucusu"/>
          <p:cNvSpPr>
            <a:spLocks noGrp="1"/>
          </p:cNvSpPr>
          <p:nvPr>
            <p:ph type="sldNum" sz="quarter" idx="5"/>
          </p:nvPr>
        </p:nvSpPr>
        <p:spPr/>
        <p:txBody>
          <a:bodyPr/>
          <a:lstStyle/>
          <a:p>
            <a:pPr>
              <a:defRPr/>
            </a:pPr>
            <a:fld id="{835EE8DC-A32B-47C3-924F-9ABA8F773F1D}" type="slidenum">
              <a:rPr lang="tr-TR" smtClean="0"/>
              <a:pPr>
                <a:defRPr/>
              </a:pPr>
              <a:t>7</a:t>
            </a:fld>
            <a:endParaRPr lang="tr-TR"/>
          </a:p>
        </p:txBody>
      </p:sp>
    </p:spTree>
    <p:extLst>
      <p:ext uri="{BB962C8B-B14F-4D97-AF65-F5344CB8AC3E}">
        <p14:creationId xmlns:p14="http://schemas.microsoft.com/office/powerpoint/2010/main" xmlns="" val="4143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Eğitim İhmali; çocuğun gelişimsel ve eğitimsel ihtiyaçlarının tutarlı olarak karşılanmamasıdır. Örneğin;</a:t>
            </a:r>
            <a:endParaRPr lang="tr-TR" altLang="tr-TR" dirty="0" smtClean="0"/>
          </a:p>
          <a:p>
            <a:r>
              <a:rPr lang="tr-TR" altLang="tr-TR" b="1" u="sng" dirty="0" smtClean="0"/>
              <a:t>Eğitim İhmal Durumları:</a:t>
            </a:r>
            <a:endParaRPr lang="tr-TR" altLang="tr-TR" dirty="0" smtClean="0"/>
          </a:p>
          <a:p>
            <a:r>
              <a:rPr lang="tr-TR" altLang="tr-TR" dirty="0" smtClean="0"/>
              <a:t>Eğitim ihtiyaçlarının karşılanmaması, </a:t>
            </a:r>
          </a:p>
          <a:p>
            <a:r>
              <a:rPr lang="tr-TR" altLang="tr-TR" dirty="0" smtClean="0"/>
              <a:t>Çocuğun okula gönderilmemesi, </a:t>
            </a:r>
          </a:p>
          <a:p>
            <a:r>
              <a:rPr lang="tr-TR" altLang="tr-TR" dirty="0" smtClean="0"/>
              <a:t>Okula gitmeye teşvik etmeme</a:t>
            </a:r>
          </a:p>
          <a:p>
            <a:r>
              <a:rPr lang="tr-TR" altLang="tr-TR" dirty="0" smtClean="0"/>
              <a:t>Ders başarısını dikkate almama</a:t>
            </a:r>
          </a:p>
          <a:p>
            <a:r>
              <a:rPr lang="tr-TR" altLang="tr-TR" dirty="0" smtClean="0"/>
              <a:t>Okul takibinin yapılmaması </a:t>
            </a:r>
          </a:p>
          <a:p>
            <a:r>
              <a:rPr lang="tr-TR" altLang="tr-TR" dirty="0" smtClean="0"/>
              <a:t>Özel eğitim gereken çocukların alması gereken eğitimden mahrum bırakılması</a:t>
            </a:r>
          </a:p>
          <a:p>
            <a:endParaRPr lang="tr-TR" altLang="tr-TR" dirty="0" smtClean="0"/>
          </a:p>
        </p:txBody>
      </p:sp>
      <p:sp>
        <p:nvSpPr>
          <p:cNvPr id="4" name="3 Slayt Numarası Yer Tutucusu"/>
          <p:cNvSpPr>
            <a:spLocks noGrp="1"/>
          </p:cNvSpPr>
          <p:nvPr>
            <p:ph type="sldNum" sz="quarter" idx="5"/>
          </p:nvPr>
        </p:nvSpPr>
        <p:spPr/>
        <p:txBody>
          <a:bodyPr/>
          <a:lstStyle/>
          <a:p>
            <a:pPr>
              <a:defRPr/>
            </a:pPr>
            <a:fld id="{0EA9D933-C481-4517-8638-72130943754A}" type="slidenum">
              <a:rPr lang="tr-TR" smtClean="0"/>
              <a:pPr>
                <a:defRPr/>
              </a:pPr>
              <a:t>9</a:t>
            </a:fld>
            <a:endParaRPr lang="tr-TR"/>
          </a:p>
        </p:txBody>
      </p:sp>
    </p:spTree>
    <p:extLst>
      <p:ext uri="{BB962C8B-B14F-4D97-AF65-F5344CB8AC3E}">
        <p14:creationId xmlns:p14="http://schemas.microsoft.com/office/powerpoint/2010/main" xmlns="" val="368580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18</a:t>
            </a:fld>
            <a:endParaRPr lang="tr-TR"/>
          </a:p>
        </p:txBody>
      </p:sp>
    </p:spTree>
    <p:extLst>
      <p:ext uri="{BB962C8B-B14F-4D97-AF65-F5344CB8AC3E}">
        <p14:creationId xmlns:p14="http://schemas.microsoft.com/office/powerpoint/2010/main" xmlns="" val="76081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19</a:t>
            </a:fld>
            <a:endParaRPr lang="tr-TR"/>
          </a:p>
        </p:txBody>
      </p:sp>
    </p:spTree>
    <p:extLst>
      <p:ext uri="{BB962C8B-B14F-4D97-AF65-F5344CB8AC3E}">
        <p14:creationId xmlns:p14="http://schemas.microsoft.com/office/powerpoint/2010/main" xmlns="" val="72761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FİZİKSEL İSTİSMAR</a:t>
            </a:r>
            <a:endParaRPr lang="tr-TR" altLang="tr-TR" dirty="0" smtClean="0"/>
          </a:p>
          <a:p>
            <a:r>
              <a:rPr lang="tr-TR" altLang="tr-TR" b="1" dirty="0" smtClean="0"/>
              <a:t>Çocuğun fiziksel istismarı; bedeninde ve ruhunda, onarılması güç yaralar ve sakatlıklar bırakabilen önemli bir sağlık sorunudur.</a:t>
            </a:r>
            <a:endParaRPr lang="tr-TR" altLang="tr-TR" dirty="0" smtClean="0"/>
          </a:p>
          <a:p>
            <a:r>
              <a:rPr lang="tr-TR" altLang="tr-TR" b="1" dirty="0" smtClean="0"/>
              <a:t> </a:t>
            </a:r>
            <a:endParaRPr lang="tr-TR" altLang="tr-TR" dirty="0" smtClean="0"/>
          </a:p>
          <a:p>
            <a:r>
              <a:rPr lang="tr-TR" altLang="tr-TR" b="1" u="sng" dirty="0" smtClean="0"/>
              <a:t>Fiziksel İstismar Durumları:</a:t>
            </a:r>
            <a:endParaRPr lang="tr-TR" altLang="tr-TR" dirty="0" smtClean="0"/>
          </a:p>
          <a:p>
            <a:r>
              <a:rPr lang="tr-TR" altLang="tr-TR" dirty="0" smtClean="0"/>
              <a:t>Aç bırakmak</a:t>
            </a:r>
          </a:p>
          <a:p>
            <a:r>
              <a:rPr lang="tr-TR" altLang="tr-TR" dirty="0" smtClean="0"/>
              <a:t>Dövmek, kesmek, yakmak, yaralamak, sarsmak, ısırmak, saç kaybı vb.</a:t>
            </a:r>
          </a:p>
          <a:p>
            <a:r>
              <a:rPr lang="tr-TR" altLang="tr-TR" dirty="0" smtClean="0"/>
              <a:t>Evden kovmak,  </a:t>
            </a:r>
          </a:p>
          <a:p>
            <a:endParaRPr lang="tr-TR" altLang="tr-TR" dirty="0" smtClean="0"/>
          </a:p>
        </p:txBody>
      </p:sp>
      <p:sp>
        <p:nvSpPr>
          <p:cNvPr id="4" name="3 Slayt Numarası Yer Tutucusu"/>
          <p:cNvSpPr>
            <a:spLocks noGrp="1"/>
          </p:cNvSpPr>
          <p:nvPr>
            <p:ph type="sldNum" sz="quarter" idx="5"/>
          </p:nvPr>
        </p:nvSpPr>
        <p:spPr/>
        <p:txBody>
          <a:bodyPr/>
          <a:lstStyle/>
          <a:p>
            <a:pPr>
              <a:defRPr/>
            </a:pPr>
            <a:fld id="{7F892B4E-9117-4A27-898A-7DA6944237FD}" type="slidenum">
              <a:rPr lang="tr-TR" smtClean="0"/>
              <a:pPr>
                <a:defRPr/>
              </a:pPr>
              <a:t>20</a:t>
            </a:fld>
            <a:endParaRPr lang="tr-TR"/>
          </a:p>
        </p:txBody>
      </p:sp>
    </p:spTree>
    <p:extLst>
      <p:ext uri="{BB962C8B-B14F-4D97-AF65-F5344CB8AC3E}">
        <p14:creationId xmlns:p14="http://schemas.microsoft.com/office/powerpoint/2010/main" xmlns="" val="357996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DUYGUSAL İSTİSMAR</a:t>
            </a:r>
            <a:endParaRPr lang="tr-TR" altLang="tr-TR" dirty="0" smtClean="0"/>
          </a:p>
          <a:p>
            <a:r>
              <a:rPr lang="tr-TR" altLang="tr-TR" b="1" dirty="0" smtClean="0"/>
              <a:t>Çocuğun duygusal istismarı; çocuğun gereksinim duyduğu ilgi,  sevgi ve bakımdan yoksun bırakılarak psikolojik hasara uğratılması; çocuğa sürekli olarak, tekrarlayıcı ve uygunsuz bir biçimde karşılık verme ve tepki göstermedir. Tanımlanması en zor ancak en sık gerçekleşen istismar türüdür. Belirtileri hemen hemen görülmeyebilir. Uzun vadede ortaya çıkar.</a:t>
            </a:r>
            <a:endParaRPr lang="tr-TR" altLang="tr-TR" dirty="0" smtClean="0"/>
          </a:p>
          <a:p>
            <a:r>
              <a:rPr lang="tr-TR" altLang="tr-TR" b="1" dirty="0" smtClean="0"/>
              <a:t> </a:t>
            </a:r>
            <a:endParaRPr lang="tr-TR" altLang="tr-TR" dirty="0" smtClean="0"/>
          </a:p>
          <a:p>
            <a:r>
              <a:rPr lang="tr-TR" altLang="tr-TR" b="1" u="sng" dirty="0" smtClean="0"/>
              <a:t>Duygusal İstismar Durumları:</a:t>
            </a:r>
            <a:endParaRPr lang="tr-TR" altLang="tr-TR" dirty="0" smtClean="0"/>
          </a:p>
          <a:p>
            <a:r>
              <a:rPr lang="tr-TR" altLang="tr-TR" dirty="0" smtClean="0"/>
              <a:t>Aşağılama, hakaret etme, başkalarının yanında küçük düşürme</a:t>
            </a:r>
          </a:p>
          <a:p>
            <a:r>
              <a:rPr lang="tr-TR" altLang="tr-TR" dirty="0" smtClean="0"/>
              <a:t>Tehdit etme, korkutma, suç ve/veya şiddete yönetme, evden kovma</a:t>
            </a:r>
          </a:p>
          <a:p>
            <a:r>
              <a:rPr lang="tr-TR" altLang="tr-TR" dirty="0" smtClean="0"/>
              <a:t>Aile içi şiddete tanık etme</a:t>
            </a:r>
          </a:p>
          <a:p>
            <a:r>
              <a:rPr lang="tr-TR" altLang="tr-TR" dirty="0" smtClean="0"/>
              <a:t>Aşırı hoş görü veya aşırı korumacı ebeveyn tutumu</a:t>
            </a:r>
          </a:p>
          <a:p>
            <a:r>
              <a:rPr lang="tr-TR" altLang="tr-TR" dirty="0" smtClean="0"/>
              <a:t>Sevgiden yoksun bırakma, dışlama, görmezden gelme</a:t>
            </a:r>
          </a:p>
          <a:p>
            <a:r>
              <a:rPr lang="tr-TR" altLang="tr-TR" dirty="0" smtClean="0"/>
              <a:t>Çocuğun gelişim düzeyi ve yeteneklerinin üzerinde beklentiye sahip olma</a:t>
            </a:r>
          </a:p>
          <a:p>
            <a:r>
              <a:rPr lang="tr-TR" altLang="tr-TR" dirty="0" smtClean="0"/>
              <a:t>Evden kovma</a:t>
            </a:r>
          </a:p>
        </p:txBody>
      </p:sp>
      <p:sp>
        <p:nvSpPr>
          <p:cNvPr id="4" name="3 Slayt Numarası Yer Tutucusu"/>
          <p:cNvSpPr>
            <a:spLocks noGrp="1"/>
          </p:cNvSpPr>
          <p:nvPr>
            <p:ph type="sldNum" sz="quarter" idx="5"/>
          </p:nvPr>
        </p:nvSpPr>
        <p:spPr/>
        <p:txBody>
          <a:bodyPr/>
          <a:lstStyle/>
          <a:p>
            <a:pPr>
              <a:defRPr/>
            </a:pPr>
            <a:fld id="{D2783708-7441-4804-B6CD-875A1C0989AA}" type="slidenum">
              <a:rPr lang="tr-TR" smtClean="0"/>
              <a:pPr>
                <a:defRPr/>
              </a:pPr>
              <a:t>21</a:t>
            </a:fld>
            <a:endParaRPr lang="tr-TR"/>
          </a:p>
        </p:txBody>
      </p:sp>
    </p:spTree>
    <p:extLst>
      <p:ext uri="{BB962C8B-B14F-4D97-AF65-F5344CB8AC3E}">
        <p14:creationId xmlns:p14="http://schemas.microsoft.com/office/powerpoint/2010/main" xmlns="" val="242317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22</a:t>
            </a:fld>
            <a:endParaRPr lang="tr-TR"/>
          </a:p>
        </p:txBody>
      </p:sp>
    </p:spTree>
    <p:extLst>
      <p:ext uri="{BB962C8B-B14F-4D97-AF65-F5344CB8AC3E}">
        <p14:creationId xmlns:p14="http://schemas.microsoft.com/office/powerpoint/2010/main" xmlns="" val="70119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tr-TR" smtClean="0"/>
              <a:t>Asıl başlık stili için tıklatın</a:t>
            </a:r>
            <a:endParaRPr lang="en-US" dirty="0"/>
          </a:p>
        </p:txBody>
      </p:sp>
      <p:sp>
        <p:nvSpPr>
          <p:cNvPr id="8" name="Date Placeholder 3"/>
          <p:cNvSpPr>
            <a:spLocks noGrp="1"/>
          </p:cNvSpPr>
          <p:nvPr>
            <p:ph type="dt" sz="half" idx="10"/>
          </p:nvPr>
        </p:nvSpPr>
        <p:spPr/>
        <p:txBody>
          <a:bodyPr/>
          <a:lstStyle>
            <a:lvl1pPr>
              <a:defRPr smtClean="0"/>
            </a:lvl1pPr>
          </a:lstStyle>
          <a:p>
            <a:pPr>
              <a:defRPr/>
            </a:pPr>
            <a:fld id="{1293252B-57F1-48A6-B1CA-6FE7FCF0435B}" type="datetime1">
              <a:rPr lang="en-US"/>
              <a:pPr>
                <a:defRPr/>
              </a:pPr>
              <a:t>11/11/2022</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47B8F45-FBBB-4DD5-BD78-9E061BF02968}" type="slidenum">
              <a:rPr lang="en-US"/>
              <a:pPr>
                <a:defRPr/>
              </a:pPr>
              <a:t>‹#›</a:t>
            </a:fld>
            <a:endParaRPr lang="en-US" dirty="0"/>
          </a:p>
        </p:txBody>
      </p:sp>
    </p:spTree>
    <p:extLst>
      <p:ext uri="{BB962C8B-B14F-4D97-AF65-F5344CB8AC3E}">
        <p14:creationId xmlns:p14="http://schemas.microsoft.com/office/powerpoint/2010/main" xmlns="" val="87636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F1D882C-CEC6-4189-B5BD-A4DCB1C6AAD0}" type="datetime1">
              <a:rPr lang="en-US"/>
              <a:pPr>
                <a:defRPr/>
              </a:pPr>
              <a:t>11/11/2022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84419-A5C7-4FB1-99ED-5464FF0E7FC5}" type="slidenum">
              <a:rPr lang="en-US"/>
              <a:pPr>
                <a:defRPr/>
              </a:pPr>
              <a:t>‹#›</a:t>
            </a:fld>
            <a:endParaRPr lang="en-US" dirty="0"/>
          </a:p>
        </p:txBody>
      </p:sp>
    </p:spTree>
    <p:extLst>
      <p:ext uri="{BB962C8B-B14F-4D97-AF65-F5344CB8AC3E}">
        <p14:creationId xmlns:p14="http://schemas.microsoft.com/office/powerpoint/2010/main" xmlns="" val="103501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6E781E48-6E03-4AE5-AA03-9118D54E0954}" type="datetime1">
              <a:rPr lang="en-US"/>
              <a:pPr>
                <a:defRPr/>
              </a:pPr>
              <a:t>11/11/2022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9D593-5AE3-4324-8DE3-90D83C5DB8D2}" type="slidenum">
              <a:rPr lang="en-US"/>
              <a:pPr>
                <a:defRPr/>
              </a:pPr>
              <a:t>‹#›</a:t>
            </a:fld>
            <a:endParaRPr lang="en-US" dirty="0"/>
          </a:p>
        </p:txBody>
      </p:sp>
    </p:spTree>
    <p:extLst>
      <p:ext uri="{BB962C8B-B14F-4D97-AF65-F5344CB8AC3E}">
        <p14:creationId xmlns:p14="http://schemas.microsoft.com/office/powerpoint/2010/main" xmlns="" val="159734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4"/>
          </p:nvPr>
        </p:nvSpPr>
        <p:spPr/>
        <p:txBody>
          <a:bodyPr/>
          <a:lstStyle>
            <a:lvl1pPr>
              <a:defRPr/>
            </a:lvl1pPr>
          </a:lstStyle>
          <a:p>
            <a:pPr>
              <a:defRPr/>
            </a:pPr>
            <a:fld id="{F35C09E3-1689-40B4-928E-7B46609FEEBB}" type="datetime1">
              <a:rPr lang="en-US"/>
              <a:pPr>
                <a:defRPr/>
              </a:pPr>
              <a:t>11/11/2022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3A817B2-8212-4D90-98A3-086473996A1E}" type="slidenum">
              <a:rPr lang="en-US"/>
              <a:pPr>
                <a:defRPr/>
              </a:pPr>
              <a:t>‹#›</a:t>
            </a:fld>
            <a:endParaRPr lang="en-US" dirty="0"/>
          </a:p>
        </p:txBody>
      </p:sp>
    </p:spTree>
    <p:extLst>
      <p:ext uri="{BB962C8B-B14F-4D97-AF65-F5344CB8AC3E}">
        <p14:creationId xmlns:p14="http://schemas.microsoft.com/office/powerpoint/2010/main" xmlns="" val="276779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0"/>
          </p:nvPr>
        </p:nvSpPr>
        <p:spPr/>
        <p:txBody>
          <a:bodyPr/>
          <a:lstStyle>
            <a:lvl1pPr>
              <a:defRPr smtClean="0"/>
            </a:lvl1pPr>
          </a:lstStyle>
          <a:p>
            <a:pPr>
              <a:defRPr/>
            </a:pPr>
            <a:fld id="{A7F26D20-5C48-44D2-94DB-4A30D42AFA2F}" type="datetime1">
              <a:rPr lang="en-US"/>
              <a:pPr>
                <a:defRPr/>
              </a:pPr>
              <a:t>11/11/2022</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E490BEC-CF6B-4257-8E85-FBDAD369769E}" type="slidenum">
              <a:rPr lang="en-US"/>
              <a:pPr>
                <a:defRPr/>
              </a:pPr>
              <a:t>‹#›</a:t>
            </a:fld>
            <a:endParaRPr lang="en-US" dirty="0"/>
          </a:p>
        </p:txBody>
      </p:sp>
    </p:spTree>
    <p:extLst>
      <p:ext uri="{BB962C8B-B14F-4D97-AF65-F5344CB8AC3E}">
        <p14:creationId xmlns:p14="http://schemas.microsoft.com/office/powerpoint/2010/main" xmlns="" val="249941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DDFB6F68-52A1-4077-852D-8BFEF64F3252}" type="datetime1">
              <a:rPr lang="en-US"/>
              <a:pPr>
                <a:defRPr/>
              </a:pPr>
              <a:t>11/11/2022</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2801613-91B1-4375-897E-720F8696B833}" type="slidenum">
              <a:rPr lang="en-US"/>
              <a:pPr>
                <a:defRPr/>
              </a:pPr>
              <a:t>‹#›</a:t>
            </a:fld>
            <a:endParaRPr lang="en-US" dirty="0"/>
          </a:p>
        </p:txBody>
      </p:sp>
    </p:spTree>
    <p:extLst>
      <p:ext uri="{BB962C8B-B14F-4D97-AF65-F5344CB8AC3E}">
        <p14:creationId xmlns:p14="http://schemas.microsoft.com/office/powerpoint/2010/main" xmlns="" val="34538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
        <p:nvSpPr>
          <p:cNvPr id="7" name="Date Placeholder 3"/>
          <p:cNvSpPr>
            <a:spLocks noGrp="1"/>
          </p:cNvSpPr>
          <p:nvPr>
            <p:ph type="dt" sz="half" idx="10"/>
          </p:nvPr>
        </p:nvSpPr>
        <p:spPr/>
        <p:txBody>
          <a:bodyPr/>
          <a:lstStyle>
            <a:lvl1pPr>
              <a:defRPr/>
            </a:lvl1pPr>
          </a:lstStyle>
          <a:p>
            <a:pPr>
              <a:defRPr/>
            </a:pPr>
            <a:fld id="{1C0241A4-A1FB-4AA5-8FC8-16A017F1A731}" type="datetime1">
              <a:rPr lang="en-US"/>
              <a:pPr>
                <a:defRPr/>
              </a:pPr>
              <a:t>11/11/2022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537864C-FDC2-4C5E-B5FD-9D9F01D6D079}" type="slidenum">
              <a:rPr lang="en-US"/>
              <a:pPr>
                <a:defRPr/>
              </a:pPr>
              <a:t>‹#›</a:t>
            </a:fld>
            <a:endParaRPr lang="en-US" dirty="0"/>
          </a:p>
        </p:txBody>
      </p:sp>
    </p:spTree>
    <p:extLst>
      <p:ext uri="{BB962C8B-B14F-4D97-AF65-F5344CB8AC3E}">
        <p14:creationId xmlns:p14="http://schemas.microsoft.com/office/powerpoint/2010/main" xmlns="" val="422658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6138F8BE-A6A7-4053-B380-7BD2BAC415C2}" type="datetime1">
              <a:rPr lang="en-US"/>
              <a:pPr>
                <a:defRPr/>
              </a:pPr>
              <a:t>11/11/2022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A4B587-CFF7-48CC-9ACE-368AB0701FA3}" type="slidenum">
              <a:rPr lang="en-US"/>
              <a:pPr>
                <a:defRPr/>
              </a:pPr>
              <a:t>‹#›</a:t>
            </a:fld>
            <a:endParaRPr lang="en-US" dirty="0"/>
          </a:p>
        </p:txBody>
      </p:sp>
    </p:spTree>
    <p:extLst>
      <p:ext uri="{BB962C8B-B14F-4D97-AF65-F5344CB8AC3E}">
        <p14:creationId xmlns:p14="http://schemas.microsoft.com/office/powerpoint/2010/main" xmlns="" val="106012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C8FCD5-4263-47BE-86D6-88832D59D878}" type="datetime1">
              <a:rPr lang="en-US"/>
              <a:pPr>
                <a:defRPr/>
              </a:pPr>
              <a:t>11/11/2022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EDBAD7-3C15-49A8-AEF8-6518379E8C36}" type="slidenum">
              <a:rPr lang="en-US"/>
              <a:pPr>
                <a:defRPr/>
              </a:pPr>
              <a:t>‹#›</a:t>
            </a:fld>
            <a:endParaRPr lang="en-US" dirty="0"/>
          </a:p>
        </p:txBody>
      </p:sp>
    </p:spTree>
    <p:extLst>
      <p:ext uri="{BB962C8B-B14F-4D97-AF65-F5344CB8AC3E}">
        <p14:creationId xmlns:p14="http://schemas.microsoft.com/office/powerpoint/2010/main" xmlns="" val="89747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5F92BEA5-98FA-40FC-9037-00258EC2B2F1}" type="datetime1">
              <a:rPr lang="en-US"/>
              <a:pPr>
                <a:defRPr/>
              </a:pPr>
              <a:t>11/11/2022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A3FBAE-EC48-4209-BF24-8090F42306D0}" type="slidenum">
              <a:rPr lang="en-US"/>
              <a:pPr>
                <a:defRPr/>
              </a:pPr>
              <a:t>‹#›</a:t>
            </a:fld>
            <a:endParaRPr lang="en-US" dirty="0"/>
          </a:p>
        </p:txBody>
      </p:sp>
    </p:spTree>
    <p:extLst>
      <p:ext uri="{BB962C8B-B14F-4D97-AF65-F5344CB8AC3E}">
        <p14:creationId xmlns:p14="http://schemas.microsoft.com/office/powerpoint/2010/main" xmlns="" val="153521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tr-TR" smtClean="0"/>
              <a:t>Asıl başlık stili için tıklatın</a:t>
            </a:r>
            <a:endParaRPr lang="en-US" dirty="0"/>
          </a:p>
        </p:txBody>
      </p:sp>
      <p:sp>
        <p:nvSpPr>
          <p:cNvPr id="9" name="Date Placeholder 4"/>
          <p:cNvSpPr>
            <a:spLocks noGrp="1"/>
          </p:cNvSpPr>
          <p:nvPr>
            <p:ph type="dt" sz="half" idx="10"/>
          </p:nvPr>
        </p:nvSpPr>
        <p:spPr/>
        <p:txBody>
          <a:bodyPr/>
          <a:lstStyle>
            <a:lvl1pPr>
              <a:defRPr smtClean="0"/>
            </a:lvl1pPr>
          </a:lstStyle>
          <a:p>
            <a:pPr>
              <a:defRPr/>
            </a:pPr>
            <a:fld id="{03595C89-D563-44A2-AF6D-70E0183837DA}" type="datetime1">
              <a:rPr lang="en-US"/>
              <a:pPr>
                <a:defRPr/>
              </a:pPr>
              <a:t>11/11/2022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BDCC14C-82F0-4F4D-9DCB-9958379F32AA}" type="slidenum">
              <a:rPr lang="en-US"/>
              <a:pPr>
                <a:defRPr/>
              </a:pPr>
              <a:t>‹#›</a:t>
            </a:fld>
            <a:endParaRPr lang="en-US" dirty="0"/>
          </a:p>
        </p:txBody>
      </p:sp>
    </p:spTree>
    <p:extLst>
      <p:ext uri="{BB962C8B-B14F-4D97-AF65-F5344CB8AC3E}">
        <p14:creationId xmlns:p14="http://schemas.microsoft.com/office/powerpoint/2010/main" xmlns="" val="423920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2390775" y="4371975"/>
            <a:ext cx="8683625"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1037" name="Text Placeholder 2"/>
          <p:cNvSpPr>
            <a:spLocks noGrp="1"/>
          </p:cNvSpPr>
          <p:nvPr>
            <p:ph type="body" idx="1"/>
          </p:nvPr>
        </p:nvSpPr>
        <p:spPr bwMode="auto">
          <a:xfrm>
            <a:off x="1524000" y="731838"/>
            <a:ext cx="85344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229600" y="6172200"/>
            <a:ext cx="33528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4183EB0F-F4FD-4940-9A49-4BB4C510CD15}" type="datetime1">
              <a:rPr lang="en-US"/>
              <a:pPr>
                <a:defRPr/>
              </a:pPr>
              <a:t>11/11/2022</a:t>
            </a:fld>
            <a:endParaRPr lang="en-US" dirty="0"/>
          </a:p>
        </p:txBody>
      </p:sp>
      <p:sp>
        <p:nvSpPr>
          <p:cNvPr id="5" name="Footer Placeholder 4"/>
          <p:cNvSpPr>
            <a:spLocks noGrp="1"/>
          </p:cNvSpPr>
          <p:nvPr>
            <p:ph type="ftr" sz="quarter" idx="3"/>
          </p:nvPr>
        </p:nvSpPr>
        <p:spPr>
          <a:xfrm>
            <a:off x="609600" y="6172200"/>
            <a:ext cx="44704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080000" y="6172200"/>
            <a:ext cx="24384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484927D3-2346-494E-8D1E-08D5A6F9D8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56" r:id="rId2"/>
    <p:sldLayoutId id="2147483765" r:id="rId3"/>
    <p:sldLayoutId id="2147483757" r:id="rId4"/>
    <p:sldLayoutId id="2147483758" r:id="rId5"/>
    <p:sldLayoutId id="2147483759" r:id="rId6"/>
    <p:sldLayoutId id="2147483760" r:id="rId7"/>
    <p:sldLayoutId id="2147483761" r:id="rId8"/>
    <p:sldLayoutId id="2147483766" r:id="rId9"/>
    <p:sldLayoutId id="2147483762" r:id="rId10"/>
    <p:sldLayoutId id="2147483763"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7E9632"/>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E9632"/>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E9632"/>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E9632"/>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E9632"/>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E9632"/>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Video%201%20Fiziksel%20&#304;stismar.mp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214;&#287;retmen%20Oturumu/Video%201%20Fiziksel%20&#304;stismar.mp4"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Video%204%20Duygusal%20&#304;stismar.mp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Video%205%20Cinsel%20&#304;stismar.mp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_al__ma_Sayfas_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_al__ma_Sayfas_3.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Video%201%20Klicksafe%20Wo%20ist%20Klaus%20Werbung.mp4"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Video%201%20Klicksafe%20Wo%20ist%20Klaus%20Werbung.mp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Video%202%20&#199;ocuk%20&#304;hmali.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2413" y="5807075"/>
            <a:ext cx="8915400" cy="822325"/>
          </a:xfrm>
        </p:spPr>
        <p:txBody>
          <a:bodyPr rtlCol="0">
            <a:normAutofit fontScale="25000" lnSpcReduction="20000"/>
          </a:bodyPr>
          <a:lstStyle/>
          <a:p>
            <a:pPr eaLnBrk="1" fontAlgn="auto" hangingPunct="1">
              <a:buClr>
                <a:schemeClr val="accent6">
                  <a:lumMod val="75000"/>
                </a:schemeClr>
              </a:buClr>
              <a:defRPr/>
            </a:pPr>
            <a:endParaRPr lang="tr-TR" dirty="0">
              <a:solidFill>
                <a:srgbClr val="002060"/>
              </a:solidFill>
              <a:latin typeface="Calibri" panose="020F0502020204030204" pitchFamily="34" charset="0"/>
            </a:endParaRPr>
          </a:p>
          <a:p>
            <a:pPr algn="ctr" eaLnBrk="1" fontAlgn="auto" hangingPunct="1">
              <a:lnSpc>
                <a:spcPct val="120000"/>
              </a:lnSpc>
              <a:spcBef>
                <a:spcPts val="0"/>
              </a:spcBef>
              <a:spcAft>
                <a:spcPts val="0"/>
              </a:spcAft>
              <a:buClr>
                <a:schemeClr val="accent6">
                  <a:lumMod val="75000"/>
                </a:schemeClr>
              </a:buClr>
              <a:defRPr/>
            </a:pPr>
            <a:r>
              <a:rPr lang="tr-TR" sz="8000" b="1" dirty="0" smtClean="0">
                <a:solidFill>
                  <a:srgbClr val="002060"/>
                </a:solidFill>
                <a:latin typeface="Calibri" panose="020F0502020204030204" pitchFamily="34" charset="0"/>
              </a:rPr>
              <a:t>AHİ EVRAN MESLEKİ VE TEKNİK ANADOLU LİSESİ  REHBERLİK SERVİSİ</a:t>
            </a:r>
          </a:p>
        </p:txBody>
      </p:sp>
      <p:sp>
        <p:nvSpPr>
          <p:cNvPr id="2" name="Unvan 1"/>
          <p:cNvSpPr>
            <a:spLocks noGrp="1"/>
          </p:cNvSpPr>
          <p:nvPr>
            <p:ph type="ctrTitle"/>
          </p:nvPr>
        </p:nvSpPr>
        <p:spPr>
          <a:xfrm>
            <a:off x="2589213" y="849313"/>
            <a:ext cx="9043987" cy="3700462"/>
          </a:xfrm>
        </p:spPr>
        <p:txBody>
          <a:bodyPr>
            <a:normAutofit fontScale="90000"/>
          </a:bodyPr>
          <a:lstStyle/>
          <a:p>
            <a:pPr marL="182880" indent="0" algn="r" eaLnBrk="1" fontAlgn="auto" hangingPunct="1">
              <a:spcAft>
                <a:spcPts val="0"/>
              </a:spcAft>
              <a:buClr>
                <a:schemeClr val="accent6">
                  <a:lumMod val="75000"/>
                </a:schemeClr>
              </a:buClr>
              <a:buFont typeface="Georgia" pitchFamily="18" charset="0"/>
              <a:buNone/>
              <a:defRPr/>
            </a:pPr>
            <a:r>
              <a:rPr lang="tr-TR" i="1" dirty="0">
                <a:solidFill>
                  <a:srgbClr val="002060"/>
                </a:solidFill>
                <a:effectLst/>
                <a:latin typeface="Calibri" panose="020F0502020204030204" pitchFamily="34" charset="0"/>
              </a:rPr>
              <a:t>İHMAL VE İSTİSMARA YÖNELİK </a:t>
            </a:r>
            <a:br>
              <a:rPr lang="tr-TR" i="1" dirty="0">
                <a:solidFill>
                  <a:srgbClr val="002060"/>
                </a:solidFill>
                <a:effectLst/>
                <a:latin typeface="Calibri" panose="020F0502020204030204" pitchFamily="34" charset="0"/>
              </a:rPr>
            </a:br>
            <a:r>
              <a:rPr lang="tr-TR" i="1" dirty="0">
                <a:solidFill>
                  <a:srgbClr val="002060"/>
                </a:solidFill>
                <a:effectLst/>
                <a:latin typeface="Calibri" panose="020F0502020204030204" pitchFamily="34" charset="0"/>
              </a:rPr>
              <a:t>YAŞAM BECERİLERİ KAZANDIRMA </a:t>
            </a:r>
            <a:r>
              <a:rPr lang="tr-TR" i="1" dirty="0" smtClean="0">
                <a:solidFill>
                  <a:srgbClr val="002060"/>
                </a:solidFill>
                <a:effectLst/>
                <a:latin typeface="Calibri" panose="020F0502020204030204" pitchFamily="34" charset="0"/>
              </a:rPr>
              <a:t/>
            </a:r>
            <a:br>
              <a:rPr lang="tr-TR" i="1" dirty="0" smtClean="0">
                <a:solidFill>
                  <a:srgbClr val="002060"/>
                </a:solidFill>
                <a:effectLst/>
                <a:latin typeface="Calibri" panose="020F0502020204030204" pitchFamily="34" charset="0"/>
              </a:rPr>
            </a:br>
            <a:r>
              <a:rPr lang="tr-TR" i="1" dirty="0" smtClean="0">
                <a:solidFill>
                  <a:srgbClr val="002060"/>
                </a:solidFill>
                <a:effectLst/>
                <a:latin typeface="Calibri" panose="020F0502020204030204" pitchFamily="34" charset="0"/>
              </a:rPr>
              <a:t>SUNUSU</a:t>
            </a:r>
            <a:r>
              <a:rPr lang="tr-TR" i="1" dirty="0">
                <a:solidFill>
                  <a:srgbClr val="002060"/>
                </a:solidFill>
                <a:effectLst/>
                <a:latin typeface="Calibri" panose="020F0502020204030204" pitchFamily="34" charset="0"/>
              </a:rPr>
              <a:t/>
            </a:r>
            <a:br>
              <a:rPr lang="tr-TR" i="1" dirty="0">
                <a:solidFill>
                  <a:srgbClr val="002060"/>
                </a:solidFill>
                <a:effectLst/>
                <a:latin typeface="Calibri" panose="020F0502020204030204" pitchFamily="34" charset="0"/>
              </a:rPr>
            </a:br>
            <a:r>
              <a:rPr lang="tr-TR" sz="2200" i="1" dirty="0" smtClean="0">
                <a:solidFill>
                  <a:srgbClr val="002060"/>
                </a:solidFill>
                <a:effectLst/>
                <a:latin typeface="Calibri" panose="020F0502020204030204" pitchFamily="34" charset="0"/>
              </a:rPr>
              <a:t/>
            </a:r>
            <a:br>
              <a:rPr lang="tr-TR" sz="2200" i="1" dirty="0" smtClean="0">
                <a:solidFill>
                  <a:srgbClr val="002060"/>
                </a:solidFill>
                <a:effectLst/>
                <a:latin typeface="Calibri" panose="020F0502020204030204" pitchFamily="34" charset="0"/>
              </a:rPr>
            </a:br>
            <a:r>
              <a:rPr lang="tr-TR" sz="2200" dirty="0" smtClean="0">
                <a:solidFill>
                  <a:srgbClr val="002060"/>
                </a:solidFill>
                <a:effectLst/>
                <a:latin typeface="Calibri" panose="020F0502020204030204" pitchFamily="34" charset="0"/>
              </a:rPr>
              <a:t/>
            </a:r>
            <a:br>
              <a:rPr lang="tr-TR" sz="2200" dirty="0" smtClean="0">
                <a:solidFill>
                  <a:srgbClr val="002060"/>
                </a:solidFill>
                <a:effectLst/>
                <a:latin typeface="Calibri" panose="020F0502020204030204" pitchFamily="34" charset="0"/>
              </a:rPr>
            </a:br>
            <a:r>
              <a:rPr lang="tr-TR" sz="2700" dirty="0">
                <a:solidFill>
                  <a:srgbClr val="002060"/>
                </a:solidFill>
                <a:effectLst/>
                <a:latin typeface="Calibri" panose="020F0502020204030204" pitchFamily="34" charset="0"/>
              </a:rPr>
              <a:t/>
            </a:r>
            <a:br>
              <a:rPr lang="tr-TR" sz="2700" dirty="0">
                <a:solidFill>
                  <a:srgbClr val="002060"/>
                </a:solidFill>
                <a:effectLst/>
                <a:latin typeface="Calibri" panose="020F0502020204030204" pitchFamily="34" charset="0"/>
              </a:rPr>
            </a:br>
            <a:endParaRPr lang="tr-TR" sz="2700" dirty="0">
              <a:solidFill>
                <a:srgbClr val="002060"/>
              </a:solidFill>
              <a:effectLst/>
              <a:latin typeface="Calibri" panose="020F0502020204030204" pitchFamily="34" charset="0"/>
            </a:endParaRPr>
          </a:p>
        </p:txBody>
      </p:sp>
      <p:pic>
        <p:nvPicPr>
          <p:cNvPr id="5124" name="1 Resim" descr="Say NO to Child Abus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8538" y="2763838"/>
            <a:ext cx="4960937" cy="252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up 4"/>
          <p:cNvGrpSpPr>
            <a:grpSpLocks/>
          </p:cNvGrpSpPr>
          <p:nvPr/>
        </p:nvGrpSpPr>
        <p:grpSpPr bwMode="auto">
          <a:xfrm>
            <a:off x="1103313" y="434975"/>
            <a:ext cx="10099675" cy="5395913"/>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232605"/>
              <a:ext cx="10433644" cy="5104895"/>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071563" algn="l"/>
                </a:tabLst>
                <a:defRPr/>
              </a:pPr>
              <a:r>
                <a:rPr lang="tr-TR" sz="2000" dirty="0">
                  <a:latin typeface="Calibri" panose="020F0502020204030204" pitchFamily="34" charset="0"/>
                </a:rPr>
                <a:t>	</a:t>
              </a:r>
              <a:r>
                <a:rPr lang="tr-TR" sz="2800" dirty="0" smtClean="0"/>
                <a:t>Kaya </a:t>
              </a:r>
              <a:r>
                <a:rPr lang="tr-TR" sz="2800" dirty="0"/>
                <a:t>5</a:t>
              </a:r>
              <a:r>
                <a:rPr lang="tr-TR" sz="2800" dirty="0" smtClean="0"/>
                <a:t> </a:t>
              </a:r>
              <a:r>
                <a:rPr lang="tr-TR" sz="2800" dirty="0"/>
                <a:t>yaşında bir anaokulu öğrencisidir. Sürekli halsiz ve bitkin görünmektedir. Hasta olduğu dönemlerde de hiç ilaç kullanmadığı ve haliyle doktora gitmediği öğretmeninin dikkatini çekmektedir. Velisi Ilgın Hanım veli toplantılarına katılmadığı gibi birçok defa okula davet edilmesine </a:t>
              </a:r>
              <a:r>
                <a:rPr lang="tr-TR" sz="2800" dirty="0" smtClean="0"/>
                <a:t>rağmen hiç </a:t>
              </a:r>
              <a:r>
                <a:rPr lang="tr-TR" sz="2800" dirty="0"/>
                <a:t>gelmemiştir. </a:t>
              </a:r>
              <a:r>
                <a:rPr lang="tr-TR" sz="2800" dirty="0" smtClean="0"/>
                <a:t>Kaya’nın </a:t>
              </a:r>
              <a:r>
                <a:rPr lang="tr-TR" sz="2800" dirty="0"/>
                <a:t>2 gün üst üste okula gelmemesi üzerine öğretmeni merak edip konuyu araştırır ve öğrencinin evde açıkta bırakılan çamaşır suyunu yanlışlıkla içerek zehirlendiğini ve hastanede yattığını öğrenir.</a:t>
              </a:r>
              <a:endParaRPr lang="tr-TR" sz="2800" dirty="0">
                <a:latin typeface="Calibri"/>
                <a:ea typeface="Calibri"/>
                <a:cs typeface="Times New Roman"/>
              </a:endParaRPr>
            </a:p>
            <a:p>
              <a:pPr algn="just" defTabSz="2444750" fontAlgn="auto">
                <a:spcAft>
                  <a:spcPts val="0"/>
                </a:spcAft>
                <a:tabLst>
                  <a:tab pos="1071563" algn="l"/>
                </a:tabLst>
                <a:defRPr/>
              </a:pPr>
              <a:endParaRPr lang="tr-TR" sz="2800" dirty="0">
                <a:latin typeface="Calibri" panose="020F0502020204030204" pitchFamily="34" charset="0"/>
              </a:endParaRPr>
            </a:p>
            <a:p>
              <a:pPr algn="ctr" defTabSz="2444750" fontAlgn="auto">
                <a:spcAft>
                  <a:spcPts val="0"/>
                </a:spcAft>
                <a:defRPr/>
              </a:pPr>
              <a:r>
                <a:rPr lang="tr-TR" sz="28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CA20A9AB-486D-4D89-87BE-C4EB6554DCC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up 4"/>
          <p:cNvGrpSpPr>
            <a:grpSpLocks/>
          </p:cNvGrpSpPr>
          <p:nvPr/>
        </p:nvGrpSpPr>
        <p:grpSpPr bwMode="auto">
          <a:xfrm>
            <a:off x="1103313" y="646113"/>
            <a:ext cx="10099675" cy="4987925"/>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231847"/>
              <a:ext cx="10433644" cy="5106411"/>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4400" dirty="0">
                  <a:latin typeface="Calibri" panose="020F0502020204030204" pitchFamily="34" charset="0"/>
                </a:rPr>
                <a:t>	3 ve 11 yaşında iki çocuk annesi Münevver Hanım, uyuyan küçük çocuğunu uyandırmak istemez ve 11 yaşındaki abisine emanet ederek  </a:t>
              </a:r>
              <a:r>
                <a:rPr lang="tr-TR" sz="4400" dirty="0">
                  <a:solidFill>
                    <a:schemeClr val="bg1"/>
                  </a:solidFill>
                  <a:latin typeface="Calibri" panose="020F0502020204030204" pitchFamily="34" charset="0"/>
                </a:rPr>
                <a:t>komşusuna kahve içmeye </a:t>
              </a:r>
              <a:r>
                <a:rPr lang="tr-TR" sz="4400" dirty="0">
                  <a:latin typeface="Calibri" panose="020F0502020204030204" pitchFamily="34" charset="0"/>
                </a:rPr>
                <a:t>gider. </a:t>
              </a:r>
            </a:p>
            <a:p>
              <a:pPr algn="ctr" defTabSz="2444750" fontAlgn="auto">
                <a:spcAft>
                  <a:spcPts val="0"/>
                </a:spcAft>
                <a:defRPr/>
              </a:pPr>
              <a:endParaRPr lang="tr-TR" sz="4400" b="1" i="1" dirty="0">
                <a:latin typeface="Calibri" panose="020F0502020204030204" pitchFamily="34" charset="0"/>
              </a:endParaRPr>
            </a:p>
            <a:p>
              <a:pPr algn="ctr" defTabSz="2444750" fontAlgn="auto">
                <a:spcAft>
                  <a:spcPts val="0"/>
                </a:spcAft>
                <a:defRPr/>
              </a:pPr>
              <a:r>
                <a:rPr lang="tr-TR" sz="4400" b="1" i="1" dirty="0">
                  <a:latin typeface="Calibri" panose="020F0502020204030204" pitchFamily="34" charset="0"/>
                </a:rPr>
                <a:t>Bu durum için ne söylenebilir?</a:t>
              </a:r>
            </a:p>
          </p:txBody>
        </p:sp>
      </p:grpSp>
      <p:sp>
        <p:nvSpPr>
          <p:cNvPr id="5" name="4 Slayt Numarası Yer Tutucusu"/>
          <p:cNvSpPr>
            <a:spLocks noGrp="1"/>
          </p:cNvSpPr>
          <p:nvPr>
            <p:ph type="sldNum" sz="quarter" idx="17"/>
          </p:nvPr>
        </p:nvSpPr>
        <p:spPr/>
        <p:txBody>
          <a:bodyPr/>
          <a:lstStyle/>
          <a:p>
            <a:pPr>
              <a:defRPr/>
            </a:pPr>
            <a:fld id="{19FEDE2E-8440-40B4-B9F4-F62B9E2F30C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up 4"/>
          <p:cNvGrpSpPr>
            <a:grpSpLocks/>
          </p:cNvGrpSpPr>
          <p:nvPr/>
        </p:nvGrpSpPr>
        <p:grpSpPr bwMode="auto">
          <a:xfrm>
            <a:off x="949325" y="588645"/>
            <a:ext cx="10467975" cy="4940300"/>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dirty="0"/>
            </a:p>
          </p:txBody>
        </p:sp>
        <p:sp>
          <p:nvSpPr>
            <p:cNvPr id="7" name="Yuvarlatılmış Dikdörtgen 4"/>
            <p:cNvSpPr/>
            <p:nvPr/>
          </p:nvSpPr>
          <p:spPr>
            <a:xfrm>
              <a:off x="167696" y="231636"/>
              <a:ext cx="10435039" cy="5106835"/>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4400" dirty="0">
                  <a:latin typeface="Calibri" panose="020F0502020204030204" pitchFamily="34" charset="0"/>
                </a:rPr>
                <a:t>	Arkadaşları, 5. Sınıf öğrencisi Hasan’ın sürekli kötü koktuğundan şikayet ediyor ve yanına oturmak istemiyor. </a:t>
              </a:r>
            </a:p>
            <a:p>
              <a:pPr algn="just" defTabSz="2444750" fontAlgn="auto">
                <a:spcAft>
                  <a:spcPts val="0"/>
                </a:spcAft>
                <a:tabLst>
                  <a:tab pos="1260475" algn="l"/>
                </a:tabLst>
                <a:defRPr/>
              </a:pPr>
              <a:endParaRPr lang="tr-TR" sz="4400" dirty="0">
                <a:latin typeface="Calibri" panose="020F0502020204030204" pitchFamily="34" charset="0"/>
              </a:endParaRPr>
            </a:p>
            <a:p>
              <a:pPr algn="ctr" defTabSz="2444750" fontAlgn="auto">
                <a:spcAft>
                  <a:spcPts val="0"/>
                </a:spcAft>
                <a:defRPr/>
              </a:pPr>
              <a:r>
                <a:rPr lang="tr-TR" sz="44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6B5FB387-80A9-42C9-9BDB-05959203D870}"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E56697CB-C6C4-483A-AC15-4DD2C2F0BC14}" type="slidenum">
              <a:rPr lang="en-US" smtClean="0"/>
              <a:pPr>
                <a:defRPr/>
              </a:pPr>
              <a:t>13</a:t>
            </a:fld>
            <a:endParaRPr lang="en-US" dirty="0"/>
          </a:p>
        </p:txBody>
      </p:sp>
      <p:pic>
        <p:nvPicPr>
          <p:cNvPr id="32771" name="Resim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7900" y="209550"/>
            <a:ext cx="7345363" cy="638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236ABAE6-4F57-48DD-886C-27038E7D24E3}" type="slidenum">
              <a:rPr lang="en-US" smtClean="0"/>
              <a:pPr>
                <a:defRPr/>
              </a:pPr>
              <a:t>14</a:t>
            </a:fld>
            <a:endParaRPr lang="en-US" dirty="0"/>
          </a:p>
        </p:txBody>
      </p:sp>
      <p:grpSp>
        <p:nvGrpSpPr>
          <p:cNvPr id="33795" name="Grup 5"/>
          <p:cNvGrpSpPr>
            <a:grpSpLocks/>
          </p:cNvGrpSpPr>
          <p:nvPr/>
        </p:nvGrpSpPr>
        <p:grpSpPr bwMode="auto">
          <a:xfrm>
            <a:off x="701675" y="142875"/>
            <a:ext cx="10834688" cy="5969000"/>
            <a:chOff x="670560" y="752572"/>
            <a:chExt cx="6553200" cy="4921154"/>
          </a:xfrm>
        </p:grpSpPr>
        <p:pic>
          <p:nvPicPr>
            <p:cNvPr id="33796" name="Resim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 y="752572"/>
              <a:ext cx="6553200" cy="285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Resim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 y="3606067"/>
              <a:ext cx="6553200" cy="2067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4D4BDAED-A9C1-4E0F-82B3-5B184FC6C095}" type="slidenum">
              <a:rPr lang="en-US" smtClean="0"/>
              <a:pPr>
                <a:defRPr/>
              </a:pPr>
              <a:t>15</a:t>
            </a:fld>
            <a:endParaRPr lang="en-US" dirty="0"/>
          </a:p>
        </p:txBody>
      </p:sp>
      <p:grpSp>
        <p:nvGrpSpPr>
          <p:cNvPr id="34819" name="Grup 1"/>
          <p:cNvGrpSpPr>
            <a:grpSpLocks/>
          </p:cNvGrpSpPr>
          <p:nvPr/>
        </p:nvGrpSpPr>
        <p:grpSpPr bwMode="auto">
          <a:xfrm>
            <a:off x="1919288" y="434975"/>
            <a:ext cx="8288337" cy="5551488"/>
            <a:chOff x="2416331" y="1066800"/>
            <a:chExt cx="6381750" cy="4724400"/>
          </a:xfrm>
        </p:grpSpPr>
        <p:pic>
          <p:nvPicPr>
            <p:cNvPr id="34820" name="Resim 6" descr="Hasta çocuğunu doktora götürmeyen aile ölümünden suçlu bulund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6331" y="3429000"/>
              <a:ext cx="6381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Resim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6331" y="1066800"/>
              <a:ext cx="6381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sz="quarter" idx="13"/>
          </p:nvPr>
        </p:nvSpPr>
        <p:spPr>
          <a:xfrm>
            <a:off x="731838" y="1520825"/>
            <a:ext cx="10355262" cy="2273300"/>
          </a:xfrm>
        </p:spPr>
        <p:txBody>
          <a:bodyPr/>
          <a:lstStyle/>
          <a:p>
            <a:pPr marL="0" indent="0" algn="just" eaLnBrk="1" hangingPunct="1">
              <a:spcBef>
                <a:spcPct val="0"/>
              </a:spcBef>
              <a:spcAft>
                <a:spcPct val="0"/>
              </a:spcAft>
              <a:buFont typeface="Georgia" pitchFamily="18" charset="0"/>
              <a:buNone/>
            </a:pPr>
            <a:r>
              <a:rPr lang="tr-TR" altLang="tr-TR" sz="3200" dirty="0" smtClean="0">
                <a:solidFill>
                  <a:srgbClr val="002060"/>
                </a:solidFill>
                <a:latin typeface="Calibri" pitchFamily="34" charset="0"/>
              </a:rPr>
              <a:t>	</a:t>
            </a:r>
            <a:endParaRPr lang="tr-TR" altLang="tr-TR" sz="7200" dirty="0" smtClean="0">
              <a:solidFill>
                <a:srgbClr val="002060"/>
              </a:solidFill>
              <a:latin typeface="Calibri" pitchFamily="34" charset="0"/>
            </a:endParaRPr>
          </a:p>
          <a:p>
            <a:pPr marL="0" indent="0" algn="ctr" eaLnBrk="1" hangingPunct="1">
              <a:spcBef>
                <a:spcPct val="0"/>
              </a:spcBef>
              <a:spcAft>
                <a:spcPct val="0"/>
              </a:spcAft>
              <a:buFont typeface="Georgia" pitchFamily="18" charset="0"/>
              <a:buNone/>
            </a:pPr>
            <a:r>
              <a:rPr lang="tr-TR" altLang="tr-TR" sz="7200" dirty="0" smtClean="0">
                <a:solidFill>
                  <a:srgbClr val="002060"/>
                </a:solidFill>
                <a:latin typeface="Calibri" pitchFamily="34" charset="0"/>
              </a:rPr>
              <a:t>	</a:t>
            </a:r>
            <a:r>
              <a:rPr lang="tr-TR" altLang="tr-TR" sz="5400" b="1" dirty="0" smtClean="0">
                <a:solidFill>
                  <a:srgbClr val="002060"/>
                </a:solidFill>
                <a:latin typeface="Calibri" pitchFamily="34" charset="0"/>
              </a:rPr>
              <a:t>Çocuk İstismarı nedir ?</a:t>
            </a:r>
          </a:p>
        </p:txBody>
      </p:sp>
      <p:sp>
        <p:nvSpPr>
          <p:cNvPr id="4" name="3 Slayt Numarası Yer Tutucusu"/>
          <p:cNvSpPr>
            <a:spLocks noGrp="1"/>
          </p:cNvSpPr>
          <p:nvPr>
            <p:ph type="sldNum" sz="quarter" idx="16"/>
          </p:nvPr>
        </p:nvSpPr>
        <p:spPr/>
        <p:txBody>
          <a:bodyPr/>
          <a:lstStyle/>
          <a:p>
            <a:pPr>
              <a:defRPr/>
            </a:pPr>
            <a:fld id="{E08C38E3-C71A-4E62-93DD-1E4FFCC7A688}"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79450" y="1938338"/>
            <a:ext cx="10812463" cy="2933700"/>
          </a:xfrm>
        </p:spPr>
        <p:txBody>
          <a:bodyPr rtlCol="0">
            <a:normAutofit/>
          </a:bodyPr>
          <a:lstStyle/>
          <a:p>
            <a:pPr marL="0" indent="0" algn="just" eaLnBrk="1" hangingPunct="1">
              <a:buFont typeface="Georgia" pitchFamily="18" charset="0"/>
              <a:buNone/>
              <a:tabLst>
                <a:tab pos="898525" algn="l"/>
                <a:tab pos="993775" algn="l"/>
              </a:tabLst>
              <a:defRPr/>
            </a:pPr>
            <a:r>
              <a:rPr lang="tr-TR" sz="3600" dirty="0" smtClean="0">
                <a:solidFill>
                  <a:srgbClr val="002060"/>
                </a:solidFill>
                <a:latin typeface="Calibri" panose="020F0502020204030204" pitchFamily="34" charset="0"/>
              </a:rPr>
              <a:t>	</a:t>
            </a:r>
            <a:r>
              <a:rPr lang="tr-TR" sz="3600" b="1" dirty="0" smtClean="0"/>
              <a:t>Çocuğun sağlıklı gelişimi için yapılmaması gerekenlerin yapılmasıdır.</a:t>
            </a:r>
            <a:endParaRPr lang="tr-TR" altLang="tr-TR" sz="3600" dirty="0" smtClean="0">
              <a:latin typeface="Calibri" pitchFamily="34" charset="0"/>
            </a:endParaRPr>
          </a:p>
          <a:p>
            <a:pPr indent="-182880" algn="just" eaLnBrk="1" fontAlgn="auto" hangingPunct="1">
              <a:buClr>
                <a:schemeClr val="accent6">
                  <a:lumMod val="75000"/>
                </a:schemeClr>
              </a:buClr>
              <a:defRPr/>
            </a:pPr>
            <a:endParaRPr lang="tr-TR" sz="2400" dirty="0">
              <a:solidFill>
                <a:srgbClr val="002060"/>
              </a:solidFill>
              <a:latin typeface="Calibri" panose="020F0502020204030204" pitchFamily="34" charset="0"/>
            </a:endParaRPr>
          </a:p>
        </p:txBody>
      </p:sp>
      <p:sp>
        <p:nvSpPr>
          <p:cNvPr id="36867" name="Başlık 1"/>
          <p:cNvSpPr txBox="1">
            <a:spLocks/>
          </p:cNvSpPr>
          <p:nvPr/>
        </p:nvSpPr>
        <p:spPr bwMode="auto">
          <a:xfrm>
            <a:off x="1031875" y="528638"/>
            <a:ext cx="97155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defTabSz="914400" eaLnBrk="1" hangingPunct="1">
              <a:spcBef>
                <a:spcPct val="0"/>
              </a:spcBef>
              <a:spcAft>
                <a:spcPct val="0"/>
              </a:spcAft>
              <a:buSzPct val="128000"/>
              <a:buFont typeface="Georgia" pitchFamily="18" charset="0"/>
              <a:buNone/>
            </a:pPr>
            <a:r>
              <a:rPr lang="tr-TR" altLang="tr-TR" sz="4400" b="1">
                <a:solidFill>
                  <a:srgbClr val="002060"/>
                </a:solidFill>
                <a:latin typeface="Calibri" pitchFamily="34" charset="0"/>
              </a:rPr>
              <a:t>ÇOCUK İSTİSMARI</a:t>
            </a:r>
          </a:p>
        </p:txBody>
      </p:sp>
      <p:sp>
        <p:nvSpPr>
          <p:cNvPr id="4" name="3 Slayt Numarası Yer Tutucusu"/>
          <p:cNvSpPr>
            <a:spLocks noGrp="1"/>
          </p:cNvSpPr>
          <p:nvPr>
            <p:ph type="sldNum" sz="quarter" idx="16"/>
          </p:nvPr>
        </p:nvSpPr>
        <p:spPr/>
        <p:txBody>
          <a:bodyPr/>
          <a:lstStyle/>
          <a:p>
            <a:pPr>
              <a:defRPr/>
            </a:pPr>
            <a:fld id="{17B29E49-71A8-46D9-B6C3-928FAE216137}"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4"/>
          <p:cNvSpPr>
            <a:spLocks noGrp="1"/>
          </p:cNvSpPr>
          <p:nvPr>
            <p:ph type="title"/>
          </p:nvPr>
        </p:nvSpPr>
        <p:spPr bwMode="auto">
          <a:xfrm>
            <a:off x="646113" y="86836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İSTİSMAR TÜRLERİ</a:t>
            </a:r>
          </a:p>
        </p:txBody>
      </p:sp>
      <p:pic>
        <p:nvPicPr>
          <p:cNvPr id="22531" name="Picture 4" descr="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66188" y="696913"/>
            <a:ext cx="2513012"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2" descr="H:\resimler\images (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475" y="4040188"/>
            <a:ext cx="2813050"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2" descr="H:\resimler\images (1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66188" y="3584575"/>
            <a:ext cx="2513012" cy="25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descr="H:\resimler\images (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8475" y="490538"/>
            <a:ext cx="304323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7"/>
          </p:nvPr>
        </p:nvSpPr>
        <p:spPr/>
        <p:txBody>
          <a:bodyPr/>
          <a:lstStyle/>
          <a:p>
            <a:pPr>
              <a:defRPr/>
            </a:pPr>
            <a:fld id="{C732EAAA-8E48-488C-A3CA-56AF82645C7E}" type="slidenum">
              <a:rPr lang="en-US" smtClean="0"/>
              <a:pPr>
                <a:defRPr/>
              </a:pPr>
              <a:t>18</a:t>
            </a:fld>
            <a:endParaRPr lang="en-US" dirty="0"/>
          </a:p>
        </p:txBody>
      </p:sp>
      <p:sp>
        <p:nvSpPr>
          <p:cNvPr id="9" name="Yuvarlatılmış Dikdörtgen 8"/>
          <p:cNvSpPr/>
          <p:nvPr/>
        </p:nvSpPr>
        <p:spPr>
          <a:xfrm>
            <a:off x="3672840" y="150050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FİZİKSEL </a:t>
            </a:r>
            <a:r>
              <a:rPr lang="tr-TR" sz="3600" dirty="0" smtClean="0">
                <a:solidFill>
                  <a:srgbClr val="002060"/>
                </a:solidFill>
                <a:latin typeface="Calibri" panose="020F0502020204030204" pitchFamily="34" charset="0"/>
              </a:rPr>
              <a:t>İSTİSMAR</a:t>
            </a:r>
            <a:endParaRPr lang="tr-TR" sz="3600" dirty="0">
              <a:solidFill>
                <a:srgbClr val="002060"/>
              </a:solidFill>
              <a:latin typeface="Calibri" panose="020F0502020204030204" pitchFamily="34" charset="0"/>
            </a:endParaRPr>
          </a:p>
          <a:p>
            <a:pPr algn="ctr"/>
            <a:endParaRPr lang="tr-TR" dirty="0"/>
          </a:p>
        </p:txBody>
      </p:sp>
      <p:sp>
        <p:nvSpPr>
          <p:cNvPr id="10" name="Yuvarlatılmış Dikdörtgen 9"/>
          <p:cNvSpPr/>
          <p:nvPr/>
        </p:nvSpPr>
        <p:spPr>
          <a:xfrm>
            <a:off x="3672840" y="27349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DUYGUSAL </a:t>
            </a:r>
            <a:r>
              <a:rPr lang="tr-TR" sz="3600" dirty="0">
                <a:solidFill>
                  <a:srgbClr val="002060"/>
                </a:solidFill>
                <a:latin typeface="Calibri" panose="020F0502020204030204" pitchFamily="34" charset="0"/>
              </a:rPr>
              <a:t>İSTİSMAR</a:t>
            </a:r>
          </a:p>
          <a:p>
            <a:pPr algn="ctr"/>
            <a:endParaRPr lang="tr-TR" dirty="0"/>
          </a:p>
        </p:txBody>
      </p:sp>
      <p:sp>
        <p:nvSpPr>
          <p:cNvPr id="11" name="Yuvarlatılmış Dikdörtgen 10"/>
          <p:cNvSpPr/>
          <p:nvPr/>
        </p:nvSpPr>
        <p:spPr>
          <a:xfrm>
            <a:off x="3672840" y="3984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EKONOMİK İSTİSMAR</a:t>
            </a:r>
            <a:endParaRPr lang="tr-TR" sz="3600" dirty="0">
              <a:solidFill>
                <a:srgbClr val="002060"/>
              </a:solidFill>
              <a:latin typeface="Calibri" panose="020F0502020204030204" pitchFamily="34" charset="0"/>
            </a:endParaRPr>
          </a:p>
          <a:p>
            <a:pPr algn="ctr"/>
            <a:endParaRPr lang="tr-TR" dirty="0"/>
          </a:p>
        </p:txBody>
      </p:sp>
      <p:sp>
        <p:nvSpPr>
          <p:cNvPr id="12" name="Yuvarlatılmış Dikdörtgen 11"/>
          <p:cNvSpPr/>
          <p:nvPr/>
        </p:nvSpPr>
        <p:spPr>
          <a:xfrm>
            <a:off x="3672840" y="51733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CİNSEL İSTİSMAR</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19</a:t>
            </a:fld>
            <a:endParaRPr lang="en-US" dirty="0"/>
          </a:p>
        </p:txBody>
      </p:sp>
      <p:grpSp>
        <p:nvGrpSpPr>
          <p:cNvPr id="38915" name="Grup 4"/>
          <p:cNvGrpSpPr>
            <a:grpSpLocks/>
          </p:cNvGrpSpPr>
          <p:nvPr/>
        </p:nvGrpSpPr>
        <p:grpSpPr bwMode="auto">
          <a:xfrm>
            <a:off x="0" y="0"/>
            <a:ext cx="12192000" cy="6858000"/>
            <a:chOff x="0" y="0"/>
            <a:chExt cx="12192000" cy="6858000"/>
          </a:xfrm>
        </p:grpSpPr>
        <p:pic>
          <p:nvPicPr>
            <p:cNvPr id="38916" name="Resim 2">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ikdörtgen 3">
              <a:hlinkClick r:id="rId5" action="ppaction://hlinkfile"/>
            </p:cNvPr>
            <p:cNvSpPr/>
            <p:nvPr/>
          </p:nvSpPr>
          <p:spPr>
            <a:xfrm>
              <a:off x="644283" y="5466695"/>
              <a:ext cx="986712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Video  </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fiziksel </a:t>
              </a: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istismar</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kdörtgen 4"/>
          <p:cNvSpPr>
            <a:spLocks noChangeArrowheads="1"/>
          </p:cNvSpPr>
          <p:nvPr/>
        </p:nvSpPr>
        <p:spPr bwMode="auto">
          <a:xfrm>
            <a:off x="452438" y="5116513"/>
            <a:ext cx="11328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tr-TR" altLang="tr-TR" sz="2400" b="1">
                <a:solidFill>
                  <a:srgbClr val="002060"/>
                </a:solidFill>
                <a:latin typeface="Calibri" pitchFamily="34" charset="0"/>
              </a:rPr>
              <a:t>	Çocuklar geleceğimizin güvencesi, yaşama sevincimizdir. Bugünün çocuğunu yarının büyüğü olarak yetiştirmek, hepimizin insanlık görevidir.</a:t>
            </a:r>
            <a:r>
              <a:rPr lang="tr-TR" altLang="tr-TR" sz="2400" b="1" i="1">
                <a:solidFill>
                  <a:srgbClr val="002060"/>
                </a:solidFill>
                <a:latin typeface="Calibri" pitchFamily="34" charset="0"/>
              </a:rPr>
              <a:t> </a:t>
            </a:r>
            <a:endParaRPr lang="tr-TR" altLang="tr-TR" sz="2400" b="1">
              <a:solidFill>
                <a:srgbClr val="002060"/>
              </a:solidFill>
              <a:latin typeface="Calibri" pitchFamily="34" charset="0"/>
            </a:endParaRPr>
          </a:p>
          <a:p>
            <a:pPr algn="r" eaLnBrk="1" hangingPunct="1">
              <a:spcBef>
                <a:spcPct val="0"/>
              </a:spcBef>
              <a:spcAft>
                <a:spcPct val="0"/>
              </a:spcAft>
              <a:buClrTx/>
              <a:buSzTx/>
              <a:buFontTx/>
              <a:buNone/>
            </a:pPr>
            <a:r>
              <a:rPr lang="tr-TR" altLang="tr-TR" sz="2400" b="1" i="1">
                <a:solidFill>
                  <a:srgbClr val="002060"/>
                </a:solidFill>
                <a:latin typeface="Calibri" pitchFamily="34" charset="0"/>
              </a:rPr>
              <a:t>Mustafa Kemal ATATÜRK </a:t>
            </a:r>
            <a:endParaRPr lang="tr-TR" altLang="tr-TR" sz="2400" b="1">
              <a:solidFill>
                <a:srgbClr val="002060"/>
              </a:solidFill>
              <a:latin typeface="Calibri" pitchFamily="34" charset="0"/>
            </a:endParaRPr>
          </a:p>
        </p:txBody>
      </p:sp>
      <p:pic>
        <p:nvPicPr>
          <p:cNvPr id="2050" name="Picture 2" descr="http://mebk12.meb.gov.tr/meb_iys_dosyalar/33/08/749342/resimler/2013_03/06100054_0000234193.jpg"/>
          <p:cNvPicPr>
            <a:picLocks noChangeAspect="1" noChangeArrowheads="1"/>
          </p:cNvPicPr>
          <p:nvPr/>
        </p:nvPicPr>
        <p:blipFill>
          <a:blip r:embed="rId3">
            <a:extLst/>
          </a:blip>
          <a:srcRect/>
          <a:stretch>
            <a:fillRect/>
          </a:stretch>
        </p:blipFill>
        <p:spPr bwMode="auto">
          <a:xfrm>
            <a:off x="3146954" y="577168"/>
            <a:ext cx="5940425" cy="42397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Slayt Numarası Yer Tutucusu 1"/>
          <p:cNvSpPr>
            <a:spLocks noGrp="1"/>
          </p:cNvSpPr>
          <p:nvPr>
            <p:ph type="sldNum" sz="quarter" idx="16"/>
          </p:nvPr>
        </p:nvSpPr>
        <p:spPr/>
        <p:txBody>
          <a:bodyPr/>
          <a:lstStyle/>
          <a:p>
            <a:pPr>
              <a:defRPr/>
            </a:pPr>
            <a:fld id="{BD9C2EC8-E6FA-4120-8EA3-4AE968DD089B}"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CE0F376C-90D9-45AC-BDFB-26381309B875}" type="slidenum">
              <a:rPr lang="en-US" smtClean="0"/>
              <a:pPr>
                <a:defRPr/>
              </a:pPr>
              <a:t>20</a:t>
            </a:fld>
            <a:endParaRPr lang="en-US" dirty="0"/>
          </a:p>
        </p:txBody>
      </p:sp>
      <p:sp>
        <p:nvSpPr>
          <p:cNvPr id="39939" name="Başlık 4"/>
          <p:cNvSpPr>
            <a:spLocks noGrp="1"/>
          </p:cNvSpPr>
          <p:nvPr>
            <p:ph type="title"/>
          </p:nvPr>
        </p:nvSpPr>
        <p:spPr bwMode="auto">
          <a:xfrm>
            <a:off x="2424113" y="488950"/>
            <a:ext cx="6011862" cy="569913"/>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FİZİKSEL İSTİSMARI</a:t>
            </a:r>
          </a:p>
        </p:txBody>
      </p:sp>
      <p:sp>
        <p:nvSpPr>
          <p:cNvPr id="6" name="Yuvarlatılmış Dikdörtgen 5"/>
          <p:cNvSpPr/>
          <p:nvPr/>
        </p:nvSpPr>
        <p:spPr>
          <a:xfrm>
            <a:off x="3429000" y="1524000"/>
            <a:ext cx="4861560" cy="44043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DÖVMEK</a:t>
            </a:r>
          </a:p>
          <a:p>
            <a:pPr lvl="1"/>
            <a:r>
              <a:rPr lang="tr-TR" sz="3600" dirty="0" smtClean="0">
                <a:solidFill>
                  <a:srgbClr val="002060"/>
                </a:solidFill>
                <a:latin typeface="Calibri" panose="020F0502020204030204" pitchFamily="34" charset="0"/>
              </a:rPr>
              <a:t>KESMEK</a:t>
            </a:r>
          </a:p>
          <a:p>
            <a:pPr lvl="1"/>
            <a:r>
              <a:rPr lang="tr-TR" sz="3600" dirty="0" smtClean="0">
                <a:solidFill>
                  <a:srgbClr val="002060"/>
                </a:solidFill>
                <a:latin typeface="Calibri" panose="020F0502020204030204" pitchFamily="34" charset="0"/>
              </a:rPr>
              <a:t>YAKMAK</a:t>
            </a:r>
          </a:p>
          <a:p>
            <a:pPr lvl="1"/>
            <a:r>
              <a:rPr lang="tr-TR" sz="3600" dirty="0" smtClean="0">
                <a:solidFill>
                  <a:srgbClr val="002060"/>
                </a:solidFill>
                <a:latin typeface="Calibri" panose="020F0502020204030204" pitchFamily="34" charset="0"/>
              </a:rPr>
              <a:t>YARALAMAK</a:t>
            </a:r>
          </a:p>
          <a:p>
            <a:pPr lvl="1"/>
            <a:r>
              <a:rPr lang="tr-TR" sz="3600" dirty="0" smtClean="0">
                <a:solidFill>
                  <a:srgbClr val="002060"/>
                </a:solidFill>
                <a:latin typeface="Calibri" panose="020F0502020204030204" pitchFamily="34" charset="0"/>
              </a:rPr>
              <a:t>SARSMAK</a:t>
            </a:r>
          </a:p>
          <a:p>
            <a:pPr lvl="1"/>
            <a:r>
              <a:rPr lang="tr-TR" sz="3600" dirty="0" smtClean="0">
                <a:solidFill>
                  <a:srgbClr val="002060"/>
                </a:solidFill>
                <a:latin typeface="Calibri" panose="020F0502020204030204" pitchFamily="34" charset="0"/>
              </a:rPr>
              <a:t>ISIRMAK</a:t>
            </a:r>
          </a:p>
          <a:p>
            <a:pPr lvl="1"/>
            <a:r>
              <a:rPr lang="tr-TR" sz="3600" dirty="0" smtClean="0">
                <a:solidFill>
                  <a:srgbClr val="002060"/>
                </a:solidFill>
                <a:latin typeface="Calibri" panose="020F0502020204030204" pitchFamily="34" charset="0"/>
              </a:rPr>
              <a:t>AÇ BIRAKMAK</a:t>
            </a:r>
          </a:p>
          <a:p>
            <a:pPr lvl="1"/>
            <a:r>
              <a:rPr lang="tr-TR" sz="3600" dirty="0" smtClean="0">
                <a:solidFill>
                  <a:srgbClr val="002060"/>
                </a:solidFill>
                <a:latin typeface="Calibri" panose="020F0502020204030204" pitchFamily="34" charset="0"/>
              </a:rPr>
              <a:t>SAÇ KOPARMAK…</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4B06E11C-B437-4EB9-9D34-1F8BB220522F}" type="slidenum">
              <a:rPr lang="en-US" smtClean="0"/>
              <a:pPr>
                <a:defRPr/>
              </a:pPr>
              <a:t>21</a:t>
            </a:fld>
            <a:endParaRPr lang="en-US" dirty="0"/>
          </a:p>
        </p:txBody>
      </p:sp>
      <p:sp>
        <p:nvSpPr>
          <p:cNvPr id="40963" name="Başlık 4"/>
          <p:cNvSpPr>
            <a:spLocks noGrp="1"/>
          </p:cNvSpPr>
          <p:nvPr>
            <p:ph type="title"/>
          </p:nvPr>
        </p:nvSpPr>
        <p:spPr bwMode="auto">
          <a:xfrm>
            <a:off x="3330575" y="258763"/>
            <a:ext cx="6621463"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DUYGUSAL İSTİSMARI</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147559" y="1583179"/>
            <a:ext cx="4567379" cy="3975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Yuvarlatılmış Dikdörtgen 8"/>
          <p:cNvSpPr/>
          <p:nvPr/>
        </p:nvSpPr>
        <p:spPr>
          <a:xfrm>
            <a:off x="230188" y="868680"/>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Aşağılama – küçük düşürme</a:t>
            </a:r>
            <a:endParaRPr lang="tr-TR" sz="1600" dirty="0"/>
          </a:p>
        </p:txBody>
      </p:sp>
      <p:sp>
        <p:nvSpPr>
          <p:cNvPr id="10" name="Yuvarlatılmış Dikdörtgen 9"/>
          <p:cNvSpPr/>
          <p:nvPr/>
        </p:nvSpPr>
        <p:spPr>
          <a:xfrm>
            <a:off x="230188" y="1774033"/>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Aşırı hoşgörü</a:t>
            </a:r>
            <a:endParaRPr lang="tr-TR" sz="1600" dirty="0"/>
          </a:p>
        </p:txBody>
      </p:sp>
      <p:sp>
        <p:nvSpPr>
          <p:cNvPr id="11" name="Yuvarlatılmış Dikdörtgen 10"/>
          <p:cNvSpPr/>
          <p:nvPr/>
        </p:nvSpPr>
        <p:spPr>
          <a:xfrm>
            <a:off x="230188" y="2677478"/>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Aşırı koruma</a:t>
            </a:r>
          </a:p>
          <a:p>
            <a:pPr algn="ctr"/>
            <a:endParaRPr lang="tr-TR" dirty="0"/>
          </a:p>
        </p:txBody>
      </p:sp>
      <p:sp>
        <p:nvSpPr>
          <p:cNvPr id="15" name="Yuvarlatılmış Dikdörtgen 14"/>
          <p:cNvSpPr/>
          <p:nvPr/>
        </p:nvSpPr>
        <p:spPr>
          <a:xfrm>
            <a:off x="230188" y="3570703"/>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fi-FI" sz="3200" dirty="0">
                <a:solidFill>
                  <a:srgbClr val="002060"/>
                </a:solidFill>
                <a:latin typeface="Calibri" panose="020F0502020204030204" pitchFamily="34" charset="0"/>
              </a:rPr>
              <a:t>Tehdit etme – korkutma – evden kovma</a:t>
            </a:r>
          </a:p>
        </p:txBody>
      </p:sp>
      <p:sp>
        <p:nvSpPr>
          <p:cNvPr id="16" name="Yuvarlatılmış Dikdörtgen 15"/>
          <p:cNvSpPr/>
          <p:nvPr/>
        </p:nvSpPr>
        <p:spPr>
          <a:xfrm>
            <a:off x="230188" y="4476056"/>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a:solidFill>
                  <a:srgbClr val="002060"/>
                </a:solidFill>
                <a:latin typeface="Calibri" panose="020F0502020204030204" pitchFamily="34" charset="0"/>
              </a:rPr>
              <a:t>Şiddete tanıklık ettirme</a:t>
            </a:r>
          </a:p>
        </p:txBody>
      </p:sp>
      <p:sp>
        <p:nvSpPr>
          <p:cNvPr id="17" name="Yuvarlatılmış Dikdörtgen 16"/>
          <p:cNvSpPr/>
          <p:nvPr/>
        </p:nvSpPr>
        <p:spPr>
          <a:xfrm>
            <a:off x="230188" y="5379501"/>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a:solidFill>
                  <a:srgbClr val="002060"/>
                </a:solidFill>
                <a:latin typeface="Calibri" panose="020F0502020204030204" pitchFamily="34" charset="0"/>
              </a:rPr>
              <a:t>Yüksek beklenti</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22</a:t>
            </a:fld>
            <a:endParaRPr lang="en-US" dirty="0"/>
          </a:p>
        </p:txBody>
      </p:sp>
      <p:sp>
        <p:nvSpPr>
          <p:cNvPr id="6" name="Dikdörtgen 5">
            <a:hlinkClick r:id="rId3" action="ppaction://hlinkfile"/>
          </p:cNvPr>
          <p:cNvSpPr/>
          <p:nvPr/>
        </p:nvSpPr>
        <p:spPr bwMode="auto">
          <a:xfrm>
            <a:off x="854663" y="5261743"/>
            <a:ext cx="10482678"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Video 3</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DUYGUSAL </a:t>
            </a:r>
            <a:r>
              <a:rPr lang="tr-TR"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İstİsmar</a:t>
            </a:r>
            <a:endPar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102616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6EE0FB3D-4048-4A38-8319-6DEE8BC62357}" type="slidenum">
              <a:rPr lang="en-US" smtClean="0"/>
              <a:pPr>
                <a:defRPr/>
              </a:pPr>
              <a:t>23</a:t>
            </a:fld>
            <a:endParaRPr lang="en-US" dirty="0"/>
          </a:p>
        </p:txBody>
      </p:sp>
      <p:sp>
        <p:nvSpPr>
          <p:cNvPr id="43011" name="Başlık 4"/>
          <p:cNvSpPr>
            <a:spLocks noGrp="1"/>
          </p:cNvSpPr>
          <p:nvPr>
            <p:ph type="title"/>
          </p:nvPr>
        </p:nvSpPr>
        <p:spPr bwMode="auto">
          <a:xfrm>
            <a:off x="2544763" y="822325"/>
            <a:ext cx="6621462" cy="569913"/>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ÇOCUĞUN EKONOMİK İSTİSMARI</a:t>
            </a:r>
          </a:p>
        </p:txBody>
      </p:sp>
      <p:sp>
        <p:nvSpPr>
          <p:cNvPr id="6" name="Yuvarlatılmış Dikdörtgen 5"/>
          <p:cNvSpPr/>
          <p:nvPr/>
        </p:nvSpPr>
        <p:spPr>
          <a:xfrm>
            <a:off x="3230880" y="198691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 İŞÇİLİĞİ</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230880" y="322135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 KAÇIRMA</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a:xfrm>
            <a:off x="4790440" y="6431915"/>
            <a:ext cx="2438400" cy="365125"/>
          </a:xfrm>
        </p:spPr>
        <p:txBody>
          <a:bodyPr/>
          <a:lstStyle/>
          <a:p>
            <a:pPr>
              <a:defRPr/>
            </a:pPr>
            <a:fld id="{5A60019A-C4C4-4C56-BD9A-752E6CE69028}" type="slidenum">
              <a:rPr lang="en-US" smtClean="0"/>
              <a:pPr>
                <a:defRPr/>
              </a:pPr>
              <a:t>24</a:t>
            </a:fld>
            <a:endParaRPr lang="en-US" dirty="0"/>
          </a:p>
        </p:txBody>
      </p:sp>
      <p:sp>
        <p:nvSpPr>
          <p:cNvPr id="44035" name="Başlık 4"/>
          <p:cNvSpPr>
            <a:spLocks noGrp="1"/>
          </p:cNvSpPr>
          <p:nvPr>
            <p:ph type="title"/>
          </p:nvPr>
        </p:nvSpPr>
        <p:spPr bwMode="auto">
          <a:xfrm>
            <a:off x="2546668" y="304165"/>
            <a:ext cx="6623050" cy="569913"/>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CİNSEL İSTİSMARI</a:t>
            </a:r>
          </a:p>
        </p:txBody>
      </p:sp>
      <p:pic>
        <p:nvPicPr>
          <p:cNvPr id="44037" name="Resim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2118" y="3055303"/>
            <a:ext cx="577215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Yuvarlatılmış Dikdörtgen 5"/>
          <p:cNvSpPr/>
          <p:nvPr/>
        </p:nvSpPr>
        <p:spPr>
          <a:xfrm>
            <a:off x="2972118" y="1233170"/>
            <a:ext cx="5772150" cy="778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DOKUNMANIN OLDUĞU</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2972118" y="2122805"/>
            <a:ext cx="5772150" cy="778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DOKUNMANIN OLMADIĞI</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solidFill>
                  <a:prstClr val="black">
                    <a:lumMod val="50000"/>
                    <a:lumOff val="50000"/>
                  </a:prstClr>
                </a:solidFill>
              </a:rPr>
              <a:pPr>
                <a:defRPr/>
              </a:pPr>
              <a:t>25</a:t>
            </a:fld>
            <a:endParaRPr lang="en-US" dirty="0">
              <a:solidFill>
                <a:prstClr val="black">
                  <a:lumMod val="50000"/>
                  <a:lumOff val="50000"/>
                </a:prstClr>
              </a:solidFill>
            </a:endParaRPr>
          </a:p>
        </p:txBody>
      </p:sp>
      <p:sp>
        <p:nvSpPr>
          <p:cNvPr id="6" name="Dikdörtgen 5">
            <a:hlinkClick r:id="rId3" action="ppaction://hlinkfile"/>
          </p:cNvPr>
          <p:cNvSpPr/>
          <p:nvPr/>
        </p:nvSpPr>
        <p:spPr bwMode="auto">
          <a:xfrm>
            <a:off x="1527926" y="5261743"/>
            <a:ext cx="913615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rPr>
              <a:t>Video 4</a:t>
            </a:r>
            <a:r>
              <a:rPr lang="tr-TR" sz="54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rPr>
              <a:t> cinsel </a:t>
            </a:r>
            <a:r>
              <a:rPr lang="tr-TR" sz="5400" b="1" cap="all" dirty="0" err="1"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rPr>
              <a:t>İstİsmar</a:t>
            </a:r>
            <a:endParaRPr lang="tr-TR" sz="5400" b="1" cap="all" dirty="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4285189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p:cNvSpPr>
            <a:spLocks noGrp="1"/>
          </p:cNvSpPr>
          <p:nvPr>
            <p:ph type="title"/>
          </p:nvPr>
        </p:nvSpPr>
        <p:spPr bwMode="auto">
          <a:xfrm>
            <a:off x="227648" y="457835"/>
            <a:ext cx="10972800" cy="706438"/>
          </a:xfrm>
        </p:spPr>
        <p:txBody>
          <a:bodyPr wrap="square" numCol="1" compatLnSpc="1">
            <a:prstTxWarp prst="textNoShape">
              <a:avLst/>
            </a:prstTxWarp>
          </a:bodyPr>
          <a:lstStyle/>
          <a:p>
            <a:pPr marL="0" indent="0" algn="ctr" eaLnBrk="1" hangingPunct="1">
              <a:buFont typeface="Georgia" pitchFamily="18" charset="0"/>
              <a:buNone/>
            </a:pPr>
            <a:r>
              <a:rPr lang="tr-TR" altLang="tr-TR" sz="3200" dirty="0" smtClean="0">
                <a:solidFill>
                  <a:srgbClr val="002060"/>
                </a:solidFill>
                <a:effectLst/>
                <a:latin typeface="Calibri" pitchFamily="34" charset="0"/>
              </a:rPr>
              <a:t>CİNSEL İSTİSMARCILARIN YAKINLIK DERECELERİ</a:t>
            </a:r>
          </a:p>
        </p:txBody>
      </p:sp>
      <p:graphicFrame>
        <p:nvGraphicFramePr>
          <p:cNvPr id="57348" name="Grafik 6"/>
          <p:cNvGraphicFramePr>
            <a:graphicFrameLocks/>
          </p:cNvGraphicFramePr>
          <p:nvPr>
            <p:extLst/>
          </p:nvPr>
        </p:nvGraphicFramePr>
        <p:xfrm>
          <a:off x="610235" y="838835"/>
          <a:ext cx="10026650" cy="5340350"/>
        </p:xfrm>
        <a:graphic>
          <a:graphicData uri="http://schemas.openxmlformats.org/presentationml/2006/ole">
            <p:oleObj spid="_x0000_s34861" r:id="rId3" imgW="10022693" imgH="5340559" progId="Excel.Sheet.8">
              <p:embed/>
            </p:oleObj>
          </a:graphicData>
        </a:graphic>
      </p:graphicFrame>
      <p:sp>
        <p:nvSpPr>
          <p:cNvPr id="6" name="5 Slayt Numarası Yer Tutucusu"/>
          <p:cNvSpPr>
            <a:spLocks noGrp="1"/>
          </p:cNvSpPr>
          <p:nvPr>
            <p:ph type="sldNum" sz="quarter" idx="16"/>
          </p:nvPr>
        </p:nvSpPr>
        <p:spPr/>
        <p:txBody>
          <a:bodyPr/>
          <a:lstStyle/>
          <a:p>
            <a:pPr>
              <a:defRPr/>
            </a:pPr>
            <a:fld id="{072A3C32-D0EC-4C92-BE48-9BD2F94B0498}" type="slidenum">
              <a:rPr lang="en-US" smtClean="0"/>
              <a:pPr>
                <a:defRPr/>
              </a:pPr>
              <a:t>26</a:t>
            </a:fld>
            <a:endParaRPr lang="en-US" dirty="0"/>
          </a:p>
        </p:txBody>
      </p:sp>
    </p:spTree>
    <p:extLst>
      <p:ext uri="{BB962C8B-B14F-4D97-AF65-F5344CB8AC3E}">
        <p14:creationId xmlns:p14="http://schemas.microsoft.com/office/powerpoint/2010/main" xmlns="" val="2933979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27125" y="684213"/>
            <a:ext cx="9764713" cy="1076325"/>
          </a:xfrm>
          <a:prstGeom prst="rect">
            <a:avLst/>
          </a:prstGeom>
        </p:spPr>
        <p:txBody>
          <a:bodyPr>
            <a:spAutoFit/>
          </a:bodyPr>
          <a:lstStyle/>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CİNSEL İSTİSMAR MAĞDURLARININ </a:t>
            </a:r>
          </a:p>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CİNSİYETE GÖRE DAĞILIMI</a:t>
            </a:r>
            <a:endParaRPr lang="tr-TR" dirty="0">
              <a:solidFill>
                <a:srgbClr val="002060"/>
              </a:solidFill>
              <a:latin typeface="+mn-lt"/>
              <a:cs typeface="+mn-cs"/>
            </a:endParaRPr>
          </a:p>
        </p:txBody>
      </p:sp>
      <p:graphicFrame>
        <p:nvGraphicFramePr>
          <p:cNvPr id="58371" name="Grafik 7"/>
          <p:cNvGraphicFramePr>
            <a:graphicFrameLocks/>
          </p:cNvGraphicFramePr>
          <p:nvPr>
            <p:extLst/>
          </p:nvPr>
        </p:nvGraphicFramePr>
        <p:xfrm>
          <a:off x="1584325" y="2057400"/>
          <a:ext cx="8664575" cy="3946525"/>
        </p:xfrm>
        <a:graphic>
          <a:graphicData uri="http://schemas.openxmlformats.org/presentationml/2006/ole">
            <p:oleObj spid="_x0000_s35885" name="Çalışma Sayfası" r:id="rId3" imgW="8667800" imgH="3943386" progId="Excel.Sheet.8">
              <p:embed/>
            </p:oleObj>
          </a:graphicData>
        </a:graphic>
      </p:graphicFrame>
      <p:sp>
        <p:nvSpPr>
          <p:cNvPr id="4" name="3 Slayt Numarası Yer Tutucusu"/>
          <p:cNvSpPr>
            <a:spLocks noGrp="1"/>
          </p:cNvSpPr>
          <p:nvPr>
            <p:ph type="sldNum" sz="quarter" idx="16"/>
          </p:nvPr>
        </p:nvSpPr>
        <p:spPr/>
        <p:txBody>
          <a:bodyPr/>
          <a:lstStyle/>
          <a:p>
            <a:pPr>
              <a:defRPr/>
            </a:pPr>
            <a:fld id="{4AD90AFA-9157-4D89-A24F-905CCE49AA18}" type="slidenum">
              <a:rPr lang="en-US" smtClean="0"/>
              <a:pPr>
                <a:defRPr/>
              </a:pPr>
              <a:t>27</a:t>
            </a:fld>
            <a:endParaRPr lang="en-US" dirty="0"/>
          </a:p>
        </p:txBody>
      </p:sp>
    </p:spTree>
    <p:extLst>
      <p:ext uri="{BB962C8B-B14F-4D97-AF65-F5344CB8AC3E}">
        <p14:creationId xmlns:p14="http://schemas.microsoft.com/office/powerpoint/2010/main" xmlns="" val="3216650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Grafik 3"/>
          <p:cNvGraphicFramePr>
            <a:graphicFrameLocks/>
          </p:cNvGraphicFramePr>
          <p:nvPr/>
        </p:nvGraphicFramePr>
        <p:xfrm>
          <a:off x="1127125" y="1527175"/>
          <a:ext cx="9458325" cy="5016500"/>
        </p:xfrm>
        <a:graphic>
          <a:graphicData uri="http://schemas.openxmlformats.org/presentationml/2006/ole">
            <p:oleObj spid="_x0000_s36909" r:id="rId4" imgW="9455715" imgH="5017443" progId="Excel.Sheet.8">
              <p:embed/>
            </p:oleObj>
          </a:graphicData>
        </a:graphic>
      </p:graphicFrame>
      <p:sp>
        <p:nvSpPr>
          <p:cNvPr id="5" name="Dikdörtgen 4"/>
          <p:cNvSpPr/>
          <p:nvPr/>
        </p:nvSpPr>
        <p:spPr>
          <a:xfrm>
            <a:off x="1127125" y="684213"/>
            <a:ext cx="9764713" cy="1076325"/>
          </a:xfrm>
          <a:prstGeom prst="rect">
            <a:avLst/>
          </a:prstGeom>
        </p:spPr>
        <p:txBody>
          <a:bodyPr>
            <a:spAutoFit/>
          </a:bodyPr>
          <a:lstStyle/>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CİNSEL İSTİSMAR MAĞDURLARININ </a:t>
            </a:r>
          </a:p>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YAŞA GÖRE DAĞILIMI</a:t>
            </a:r>
            <a:endParaRPr lang="tr-TR" dirty="0">
              <a:solidFill>
                <a:srgbClr val="002060"/>
              </a:solidFill>
              <a:latin typeface="+mn-lt"/>
              <a:cs typeface="+mn-cs"/>
            </a:endParaRPr>
          </a:p>
        </p:txBody>
      </p:sp>
      <p:sp>
        <p:nvSpPr>
          <p:cNvPr id="4" name="3 Slayt Numarası Yer Tutucusu"/>
          <p:cNvSpPr>
            <a:spLocks noGrp="1"/>
          </p:cNvSpPr>
          <p:nvPr>
            <p:ph type="sldNum" sz="quarter" idx="16"/>
          </p:nvPr>
        </p:nvSpPr>
        <p:spPr/>
        <p:txBody>
          <a:bodyPr/>
          <a:lstStyle/>
          <a:p>
            <a:pPr>
              <a:defRPr/>
            </a:pPr>
            <a:fld id="{37E15FAD-0482-407D-98F9-FD564F6C9438}" type="slidenum">
              <a:rPr lang="en-US" smtClean="0"/>
              <a:pPr>
                <a:defRPr/>
              </a:pPr>
              <a:t>28</a:t>
            </a:fld>
            <a:endParaRPr lang="en-US" dirty="0"/>
          </a:p>
        </p:txBody>
      </p:sp>
    </p:spTree>
    <p:extLst>
      <p:ext uri="{BB962C8B-B14F-4D97-AF65-F5344CB8AC3E}">
        <p14:creationId xmlns:p14="http://schemas.microsoft.com/office/powerpoint/2010/main" xmlns="" val="3414030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2474" y="960438"/>
            <a:ext cx="10820400" cy="4693285"/>
          </a:xfrm>
        </p:spPr>
        <p:txBody>
          <a:bodyPr rtlCol="0">
            <a:noAutofit/>
          </a:bodyPr>
          <a:lstStyle/>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1- Çocuklar ve yetişkinler arasında popülerdir, genellikle çocuğun iyi tanıdığı bir kişidir.</a:t>
            </a:r>
            <a:endParaRPr lang="tr-TR" sz="2400" dirty="0">
              <a:solidFill>
                <a:srgbClr val="002060"/>
              </a:solidFill>
              <a:latin typeface="Calibri" panose="020F0502020204030204" pitchFamily="34" charset="0"/>
            </a:endParaRP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2- Güvenilir </a:t>
            </a:r>
            <a:r>
              <a:rPr lang="tr-TR" sz="2400" dirty="0">
                <a:solidFill>
                  <a:srgbClr val="002060"/>
                </a:solidFill>
                <a:latin typeface="Calibri" panose="020F0502020204030204" pitchFamily="34" charset="0"/>
              </a:rPr>
              <a:t>ve saygın görünür. Toplumda iyi bir yeri vardır.</a:t>
            </a: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3- Çocuklarla </a:t>
            </a:r>
            <a:r>
              <a:rPr lang="tr-TR" sz="2400" dirty="0">
                <a:solidFill>
                  <a:srgbClr val="002060"/>
                </a:solidFill>
                <a:latin typeface="Calibri" panose="020F0502020204030204" pitchFamily="34" charset="0"/>
              </a:rPr>
              <a:t>yetişkinlerle olduğundan daha rahat hisseder.</a:t>
            </a: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4- Çoğunlukla  küçük erkek </a:t>
            </a:r>
            <a:r>
              <a:rPr lang="tr-TR" sz="2400" dirty="0">
                <a:solidFill>
                  <a:srgbClr val="002060"/>
                </a:solidFill>
                <a:latin typeface="Calibri" panose="020F0502020204030204" pitchFamily="34" charset="0"/>
              </a:rPr>
              <a:t>ve kız çocuklarına çekim duyar.</a:t>
            </a: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5- Kurbanını </a:t>
            </a:r>
            <a:r>
              <a:rPr lang="tr-TR" sz="2400" dirty="0">
                <a:solidFill>
                  <a:srgbClr val="002060"/>
                </a:solidFill>
                <a:latin typeface="Calibri" panose="020F0502020204030204" pitchFamily="34" charset="0"/>
              </a:rPr>
              <a:t>elde etmek için çeşitli yolları dener, onları video oyunlarına, partilere, şekerlere, oyuncaklara, hediyelere boğar.</a:t>
            </a: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6- Başı </a:t>
            </a:r>
            <a:r>
              <a:rPr lang="tr-TR" sz="2400" dirty="0">
                <a:solidFill>
                  <a:srgbClr val="002060"/>
                </a:solidFill>
                <a:latin typeface="Calibri" panose="020F0502020204030204" pitchFamily="34" charset="0"/>
              </a:rPr>
              <a:t>dertte olan, ilgi ve şefkate ihtiyacı olan, ev ve okulda sorunları olan çocukları seçer.</a:t>
            </a: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7- Sıklıkla </a:t>
            </a:r>
            <a:r>
              <a:rPr lang="tr-TR" sz="2400" dirty="0">
                <a:solidFill>
                  <a:srgbClr val="002060"/>
                </a:solidFill>
                <a:latin typeface="Calibri" panose="020F0502020204030204" pitchFamily="34" charset="0"/>
              </a:rPr>
              <a:t>tercih ettiği kurbanların yaşında çocuğu olan kadınlarla ilişki kurar veya evlenir.</a:t>
            </a:r>
          </a:p>
          <a:p>
            <a:pPr marL="0" indent="0" eaLnBrk="1" fontAlgn="auto" hangingPunct="1">
              <a:spcBef>
                <a:spcPts val="0"/>
              </a:spcBef>
              <a:spcAft>
                <a:spcPts val="0"/>
              </a:spcAft>
              <a:buClr>
                <a:schemeClr val="accent6">
                  <a:lumMod val="75000"/>
                </a:schemeClr>
              </a:buClr>
              <a:buNone/>
              <a:defRPr/>
            </a:pPr>
            <a:r>
              <a:rPr lang="tr-TR" sz="2400" dirty="0" smtClean="0">
                <a:solidFill>
                  <a:srgbClr val="002060"/>
                </a:solidFill>
                <a:latin typeface="Calibri" panose="020F0502020204030204" pitchFamily="34" charset="0"/>
              </a:rPr>
              <a:t>8- Nadiren </a:t>
            </a:r>
            <a:r>
              <a:rPr lang="tr-TR" sz="2400" dirty="0">
                <a:solidFill>
                  <a:srgbClr val="002060"/>
                </a:solidFill>
                <a:latin typeface="Calibri" panose="020F0502020204030204" pitchFamily="34" charset="0"/>
              </a:rPr>
              <a:t>bir çocuğu cinsel bir temasa zorlar veya baskı kurar. Genellikle güven ve dostluk yoluyla ilişki kurar. Zaman içinde şiddet ve tehdit kullanmaya başlar</a:t>
            </a:r>
            <a:r>
              <a:rPr lang="tr-TR" sz="2400" dirty="0" smtClean="0">
                <a:solidFill>
                  <a:srgbClr val="002060"/>
                </a:solidFill>
                <a:latin typeface="Calibri" panose="020F0502020204030204" pitchFamily="34" charset="0"/>
              </a:rPr>
              <a:t>.</a:t>
            </a:r>
            <a:endParaRPr lang="tr-TR" sz="2400" dirty="0">
              <a:solidFill>
                <a:srgbClr val="002060"/>
              </a:solidFill>
              <a:latin typeface="Calibri" panose="020F0502020204030204" pitchFamily="34" charset="0"/>
            </a:endParaRPr>
          </a:p>
        </p:txBody>
      </p:sp>
      <p:sp>
        <p:nvSpPr>
          <p:cNvPr id="4" name="Başlık 4"/>
          <p:cNvSpPr txBox="1">
            <a:spLocks/>
          </p:cNvSpPr>
          <p:nvPr/>
        </p:nvSpPr>
        <p:spPr>
          <a:xfrm>
            <a:off x="493713" y="960438"/>
            <a:ext cx="115824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5" name="4 Slayt Numarası Yer Tutucusu"/>
          <p:cNvSpPr>
            <a:spLocks noGrp="1"/>
          </p:cNvSpPr>
          <p:nvPr>
            <p:ph type="sldNum" sz="quarter" idx="16"/>
          </p:nvPr>
        </p:nvSpPr>
        <p:spPr>
          <a:xfrm>
            <a:off x="5065713" y="6172200"/>
            <a:ext cx="2438400" cy="365125"/>
          </a:xfrm>
        </p:spPr>
        <p:txBody>
          <a:bodyPr/>
          <a:lstStyle/>
          <a:p>
            <a:pPr>
              <a:defRPr/>
            </a:pPr>
            <a:endParaRPr lang="tr-TR" dirty="0" smtClean="0"/>
          </a:p>
          <a:p>
            <a:pPr>
              <a:defRPr/>
            </a:pPr>
            <a:fld id="{F55678D9-5D6C-443A-AE93-26814A354D51}" type="slidenum">
              <a:rPr lang="en-US" smtClean="0"/>
              <a:pPr>
                <a:defRPr/>
              </a:pPr>
              <a:t>29</a:t>
            </a:fld>
            <a:endParaRPr lang="en-US" dirty="0"/>
          </a:p>
        </p:txBody>
      </p:sp>
      <p:sp>
        <p:nvSpPr>
          <p:cNvPr id="6" name="Başlık 4"/>
          <p:cNvSpPr txBox="1">
            <a:spLocks/>
          </p:cNvSpPr>
          <p:nvPr/>
        </p:nvSpPr>
        <p:spPr>
          <a:xfrm>
            <a:off x="611187" y="207486"/>
            <a:ext cx="10961687" cy="579437"/>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200" b="1" kern="0" dirty="0" smtClean="0">
                <a:solidFill>
                  <a:srgbClr val="002060"/>
                </a:solidFill>
                <a:latin typeface="Calibri" panose="020F0502020204030204" pitchFamily="34" charset="0"/>
                <a:cs typeface="+mn-cs"/>
              </a:rPr>
              <a:t>PEDOFİLLERİN ÖZELLİKLERİ</a:t>
            </a:r>
            <a:endParaRPr lang="tr-TR" sz="3200" b="1" kern="0" dirty="0">
              <a:solidFill>
                <a:srgbClr val="002060"/>
              </a:solidFill>
              <a:latin typeface="Calibri" panose="020F0502020204030204" pitchFamily="34" charset="0"/>
              <a:cs typeface="+mn-cs"/>
            </a:endParaRPr>
          </a:p>
        </p:txBody>
      </p:sp>
    </p:spTree>
    <p:extLst>
      <p:ext uri="{BB962C8B-B14F-4D97-AF65-F5344CB8AC3E}">
        <p14:creationId xmlns:p14="http://schemas.microsoft.com/office/powerpoint/2010/main" xmlns="" val="6165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bwMode="auto">
          <a:xfrm>
            <a:off x="920750" y="1733550"/>
            <a:ext cx="10575925" cy="900113"/>
          </a:xfrm>
        </p:spPr>
        <p:txBody>
          <a:bodyPr wrap="square" numCol="1" compatLnSpc="1">
            <a:prstTxWarp prst="textNoShape">
              <a:avLst/>
            </a:prstTxWarp>
          </a:bodyPr>
          <a:lstStyle/>
          <a:p>
            <a:pPr marL="0" indent="0" algn="ctr" eaLnBrk="1" hangingPunct="1">
              <a:buFont typeface="Georgia" pitchFamily="18" charset="0"/>
              <a:buNone/>
            </a:pPr>
            <a:r>
              <a:rPr lang="tr-TR" altLang="tr-TR" sz="4400" smtClean="0">
                <a:solidFill>
                  <a:srgbClr val="002060"/>
                </a:solidFill>
                <a:effectLst/>
                <a:latin typeface="Calibri" pitchFamily="34" charset="0"/>
              </a:rPr>
              <a:t>ÇOCUK İHMAL VE İSTİSMARI</a:t>
            </a:r>
          </a:p>
        </p:txBody>
      </p:sp>
      <p:sp>
        <p:nvSpPr>
          <p:cNvPr id="22531" name="2 İçerik Yer Tutucusu"/>
          <p:cNvSpPr>
            <a:spLocks noGrp="1"/>
          </p:cNvSpPr>
          <p:nvPr>
            <p:ph sz="quarter" idx="13"/>
          </p:nvPr>
        </p:nvSpPr>
        <p:spPr>
          <a:xfrm>
            <a:off x="1651000" y="3014663"/>
            <a:ext cx="9542463" cy="2155825"/>
          </a:xfrm>
        </p:spPr>
        <p:txBody>
          <a:bodyPr/>
          <a:lstStyle/>
          <a:p>
            <a:pPr marL="0" indent="0" algn="just" eaLnBrk="1" hangingPunct="1">
              <a:spcBef>
                <a:spcPct val="0"/>
              </a:spcBef>
              <a:spcAft>
                <a:spcPct val="0"/>
              </a:spcAft>
              <a:buFont typeface="Georgia" pitchFamily="18" charset="0"/>
              <a:buNone/>
            </a:pPr>
            <a:r>
              <a:rPr lang="tr-TR" altLang="tr-TR" sz="3200" dirty="0" smtClean="0">
                <a:solidFill>
                  <a:srgbClr val="002060"/>
                </a:solidFill>
                <a:latin typeface="Calibri" pitchFamily="34" charset="0"/>
              </a:rPr>
              <a:t>	Dünya Sağlık Örgütü’nün verilerine göre dünyada </a:t>
            </a:r>
            <a:r>
              <a:rPr lang="tr-TR" altLang="tr-TR" sz="3200" b="1" dirty="0" smtClean="0">
                <a:solidFill>
                  <a:srgbClr val="002060"/>
                </a:solidFill>
                <a:latin typeface="Calibri" pitchFamily="34" charset="0"/>
              </a:rPr>
              <a:t>1-18 yaş </a:t>
            </a:r>
            <a:r>
              <a:rPr lang="tr-TR" altLang="tr-TR" sz="3200" dirty="0" smtClean="0">
                <a:solidFill>
                  <a:srgbClr val="002060"/>
                </a:solidFill>
                <a:latin typeface="Calibri" pitchFamily="34" charset="0"/>
              </a:rPr>
              <a:t>grubundaki </a:t>
            </a:r>
            <a:r>
              <a:rPr lang="tr-TR" altLang="tr-TR" sz="3200" b="1" dirty="0" smtClean="0">
                <a:solidFill>
                  <a:srgbClr val="002060"/>
                </a:solidFill>
                <a:latin typeface="Calibri" pitchFamily="34" charset="0"/>
              </a:rPr>
              <a:t>40 </a:t>
            </a:r>
            <a:r>
              <a:rPr lang="tr-TR" altLang="tr-TR" sz="3200" b="1" smtClean="0">
                <a:solidFill>
                  <a:srgbClr val="002060"/>
                </a:solidFill>
                <a:latin typeface="Calibri" pitchFamily="34" charset="0"/>
              </a:rPr>
              <a:t>milyon insan </a:t>
            </a:r>
            <a:r>
              <a:rPr lang="tr-TR" altLang="tr-TR" sz="3200" dirty="0" smtClean="0">
                <a:solidFill>
                  <a:srgbClr val="002060"/>
                </a:solidFill>
                <a:latin typeface="Calibri" pitchFamily="34" charset="0"/>
              </a:rPr>
              <a:t>ihmal ve istismara uğramakta, desteğe ihtiyaç duymaktadır.</a:t>
            </a:r>
          </a:p>
        </p:txBody>
      </p:sp>
      <p:sp>
        <p:nvSpPr>
          <p:cNvPr id="4" name="3 Slayt Numarası Yer Tutucusu"/>
          <p:cNvSpPr>
            <a:spLocks noGrp="1"/>
          </p:cNvSpPr>
          <p:nvPr>
            <p:ph type="sldNum" sz="quarter" idx="16"/>
          </p:nvPr>
        </p:nvSpPr>
        <p:spPr/>
        <p:txBody>
          <a:bodyPr/>
          <a:lstStyle/>
          <a:p>
            <a:pPr>
              <a:defRPr/>
            </a:pPr>
            <a:fld id="{9B5F55CD-7152-4346-8B5B-91968B9878A0}" type="slidenum">
              <a:rPr lang="en-US" smtClean="0"/>
              <a:pPr>
                <a:defRPr/>
              </a:pPr>
              <a:t>3</a:t>
            </a:fld>
            <a:endParaRPr lang="en-US" dirty="0"/>
          </a:p>
        </p:txBody>
      </p:sp>
    </p:spTree>
    <p:extLst>
      <p:ext uri="{BB962C8B-B14F-4D97-AF65-F5344CB8AC3E}">
        <p14:creationId xmlns:p14="http://schemas.microsoft.com/office/powerpoint/2010/main" xmlns="" val="1774055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2474" y="960438"/>
            <a:ext cx="10820400" cy="4693285"/>
          </a:xfrm>
        </p:spPr>
        <p:txBody>
          <a:bodyPr rtlCol="0">
            <a:noAutofit/>
          </a:bodyPr>
          <a:lstStyle/>
          <a:p>
            <a:pPr marL="0" indent="0" eaLnBrk="1" fontAlgn="auto" hangingPunct="1">
              <a:spcBef>
                <a:spcPts val="0"/>
              </a:spcBef>
              <a:spcAft>
                <a:spcPts val="0"/>
              </a:spcAft>
              <a:buClr>
                <a:schemeClr val="accent6">
                  <a:lumMod val="75000"/>
                </a:schemeClr>
              </a:buClr>
              <a:buNone/>
              <a:defRPr/>
            </a:pPr>
            <a:r>
              <a:rPr lang="tr-TR" dirty="0">
                <a:solidFill>
                  <a:srgbClr val="002060"/>
                </a:solidFill>
                <a:latin typeface="Calibri" panose="020F0502020204030204" pitchFamily="34" charset="0"/>
              </a:rPr>
              <a:t>9- Fiziksel temas kademelidir, dokunmaktan kucağa almaya, dizlerinde oturtmaya, öpmeye vb. aşama aşama geçer. </a:t>
            </a:r>
          </a:p>
          <a:p>
            <a:pPr marL="0" indent="0" eaLnBrk="1" fontAlgn="auto" hangingPunct="1">
              <a:spcBef>
                <a:spcPts val="0"/>
              </a:spcBef>
              <a:spcAft>
                <a:spcPts val="0"/>
              </a:spcAft>
              <a:buClr>
                <a:schemeClr val="accent6">
                  <a:lumMod val="75000"/>
                </a:schemeClr>
              </a:buClr>
              <a:buNone/>
              <a:defRPr/>
            </a:pPr>
            <a:r>
              <a:rPr lang="tr-TR" dirty="0">
                <a:solidFill>
                  <a:srgbClr val="002060"/>
                </a:solidFill>
                <a:latin typeface="Calibri" panose="020F0502020204030204" pitchFamily="34" charset="0"/>
              </a:rPr>
              <a:t>10- Zevk almayı pek çok yolla çeşitlendirebilir. Bazılarına sadece çocuğa bakmak bile yeterlidir. Bazıları için fotoğraf çekmek ya da elbiseleri çıkarılmış bir çocuğu seyretmek yeter. Yine de bazıları daha çok temasa ihtiyaç duyar.</a:t>
            </a:r>
          </a:p>
          <a:p>
            <a:pPr marL="0" indent="0" eaLnBrk="1" fontAlgn="auto" hangingPunct="1">
              <a:spcBef>
                <a:spcPts val="0"/>
              </a:spcBef>
              <a:spcAft>
                <a:spcPts val="0"/>
              </a:spcAft>
              <a:buClr>
                <a:schemeClr val="accent6">
                  <a:lumMod val="75000"/>
                </a:schemeClr>
              </a:buClr>
              <a:buNone/>
              <a:defRPr/>
            </a:pPr>
            <a:r>
              <a:rPr lang="tr-TR" dirty="0" smtClean="0">
                <a:solidFill>
                  <a:srgbClr val="002060"/>
                </a:solidFill>
                <a:latin typeface="Calibri" panose="020F0502020204030204" pitchFamily="34" charset="0"/>
              </a:rPr>
              <a:t>11- Çoğunlukla aile babasıdırlar, hiç bir sabıka kayıtları yoktur ve yakalandıktan, hüküm giydikten, hapiste yattıktan ve mahkeme kararı ile cinsel suçlu programına alındıktan sonra bile çocuğu istismar ettiklerini reddederler.</a:t>
            </a:r>
          </a:p>
          <a:p>
            <a:pPr marL="0" indent="0" eaLnBrk="1" fontAlgn="auto" hangingPunct="1">
              <a:spcBef>
                <a:spcPts val="0"/>
              </a:spcBef>
              <a:spcAft>
                <a:spcPts val="0"/>
              </a:spcAft>
              <a:buClr>
                <a:schemeClr val="accent6">
                  <a:lumMod val="75000"/>
                </a:schemeClr>
              </a:buClr>
              <a:buNone/>
              <a:defRPr/>
            </a:pPr>
            <a:r>
              <a:rPr lang="tr-TR" dirty="0" smtClean="0">
                <a:solidFill>
                  <a:srgbClr val="002060"/>
                </a:solidFill>
                <a:latin typeface="Calibri" panose="020F0502020204030204" pitchFamily="34" charset="0"/>
              </a:rPr>
              <a:t>12- Evliliklerinde cinsel işlevsizlik nedeniyle sorun yaşar ve evlilik </a:t>
            </a:r>
            <a:r>
              <a:rPr lang="tr-TR" dirty="0" err="1" smtClean="0">
                <a:solidFill>
                  <a:srgbClr val="002060"/>
                </a:solidFill>
                <a:latin typeface="Calibri" panose="020F0502020204030204" pitchFamily="34" charset="0"/>
              </a:rPr>
              <a:t>pedofilin</a:t>
            </a:r>
            <a:r>
              <a:rPr lang="tr-TR" dirty="0" smtClean="0">
                <a:solidFill>
                  <a:srgbClr val="002060"/>
                </a:solidFill>
                <a:latin typeface="Calibri" panose="020F0502020204030204" pitchFamily="34" charset="0"/>
              </a:rPr>
              <a:t> gerçek tercihleri ve yaptıklarını gizlemek için bir paravandır. Kolay etki altına alacağı, sindirebileceği, zayıf kişilikli kadınlarla evlenir.</a:t>
            </a:r>
          </a:p>
          <a:p>
            <a:pPr marL="0" indent="0" eaLnBrk="1" fontAlgn="auto" hangingPunct="1">
              <a:spcBef>
                <a:spcPts val="0"/>
              </a:spcBef>
              <a:spcAft>
                <a:spcPts val="0"/>
              </a:spcAft>
              <a:buClr>
                <a:schemeClr val="accent6">
                  <a:lumMod val="75000"/>
                </a:schemeClr>
              </a:buClr>
              <a:buNone/>
              <a:defRPr/>
            </a:pPr>
            <a:r>
              <a:rPr lang="tr-TR" dirty="0" smtClean="0">
                <a:solidFill>
                  <a:srgbClr val="002060"/>
                </a:solidFill>
                <a:latin typeface="Calibri" panose="020F0502020204030204" pitchFamily="34" charset="0"/>
              </a:rPr>
              <a:t>13-Pedofilin çocuğu olmasa bile </a:t>
            </a:r>
            <a:r>
              <a:rPr lang="tr-TR" dirty="0" err="1" smtClean="0">
                <a:solidFill>
                  <a:srgbClr val="002060"/>
                </a:solidFill>
                <a:latin typeface="Calibri" panose="020F0502020204030204" pitchFamily="34" charset="0"/>
              </a:rPr>
              <a:t>pedofilin</a:t>
            </a:r>
            <a:r>
              <a:rPr lang="tr-TR" dirty="0" smtClean="0">
                <a:solidFill>
                  <a:srgbClr val="002060"/>
                </a:solidFill>
                <a:latin typeface="Calibri" panose="020F0502020204030204" pitchFamily="34" charset="0"/>
              </a:rPr>
              <a:t> evi, oyuncaklar, kitaplar, video oyunları, bilgisayarlar, bisikletler, dikiş öğrenme takımları, tekerlekli patenler, havuz, abur cubur- çocukları evine çekecek ve geri gelmelerini sağlayacak şeyler ile tam da çocukların istedikleri bir ortamdır.</a:t>
            </a:r>
          </a:p>
          <a:p>
            <a:pPr marL="0" indent="0" eaLnBrk="1" fontAlgn="auto" hangingPunct="1">
              <a:spcBef>
                <a:spcPts val="0"/>
              </a:spcBef>
              <a:spcAft>
                <a:spcPts val="0"/>
              </a:spcAft>
              <a:buClr>
                <a:schemeClr val="accent6">
                  <a:lumMod val="75000"/>
                </a:schemeClr>
              </a:buClr>
              <a:buNone/>
              <a:defRPr/>
            </a:pPr>
            <a:r>
              <a:rPr lang="tr-TR" dirty="0" smtClean="0">
                <a:solidFill>
                  <a:srgbClr val="002060"/>
                </a:solidFill>
                <a:latin typeface="Calibri" panose="020F0502020204030204" pitchFamily="34" charset="0"/>
              </a:rPr>
              <a:t>14- Kadın bir </a:t>
            </a:r>
            <a:r>
              <a:rPr lang="tr-TR" dirty="0" err="1" smtClean="0">
                <a:solidFill>
                  <a:srgbClr val="002060"/>
                </a:solidFill>
                <a:latin typeface="Calibri" panose="020F0502020204030204" pitchFamily="34" charset="0"/>
              </a:rPr>
              <a:t>pedofil</a:t>
            </a:r>
            <a:r>
              <a:rPr lang="tr-TR" dirty="0" smtClean="0">
                <a:solidFill>
                  <a:srgbClr val="002060"/>
                </a:solidFill>
                <a:latin typeface="Calibri" panose="020F0502020204030204" pitchFamily="34" charset="0"/>
              </a:rPr>
              <a:t>, çocuğu bir erkek </a:t>
            </a:r>
            <a:r>
              <a:rPr lang="tr-TR" dirty="0" err="1" smtClean="0">
                <a:solidFill>
                  <a:srgbClr val="002060"/>
                </a:solidFill>
                <a:latin typeface="Calibri" panose="020F0502020204030204" pitchFamily="34" charset="0"/>
              </a:rPr>
              <a:t>pedofille</a:t>
            </a:r>
            <a:r>
              <a:rPr lang="tr-TR" dirty="0" smtClean="0">
                <a:solidFill>
                  <a:srgbClr val="002060"/>
                </a:solidFill>
                <a:latin typeface="Calibri" panose="020F0502020204030204" pitchFamily="34" charset="0"/>
              </a:rPr>
              <a:t> çift olarak taciz eder ve genellikle kendisi de kronik cinsel taciz kurbanıdır.</a:t>
            </a:r>
          </a:p>
        </p:txBody>
      </p:sp>
      <p:sp>
        <p:nvSpPr>
          <p:cNvPr id="4" name="Başlık 4"/>
          <p:cNvSpPr txBox="1">
            <a:spLocks/>
          </p:cNvSpPr>
          <p:nvPr/>
        </p:nvSpPr>
        <p:spPr>
          <a:xfrm>
            <a:off x="493713" y="960438"/>
            <a:ext cx="115824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5" name="4 Slayt Numarası Yer Tutucusu"/>
          <p:cNvSpPr>
            <a:spLocks noGrp="1"/>
          </p:cNvSpPr>
          <p:nvPr>
            <p:ph type="sldNum" sz="quarter" idx="16"/>
          </p:nvPr>
        </p:nvSpPr>
        <p:spPr>
          <a:xfrm>
            <a:off x="5065713" y="6172200"/>
            <a:ext cx="2438400" cy="365125"/>
          </a:xfrm>
        </p:spPr>
        <p:txBody>
          <a:bodyPr/>
          <a:lstStyle/>
          <a:p>
            <a:pPr>
              <a:defRPr/>
            </a:pPr>
            <a:endParaRPr lang="tr-TR" dirty="0" smtClean="0"/>
          </a:p>
          <a:p>
            <a:pPr>
              <a:defRPr/>
            </a:pPr>
            <a:fld id="{F55678D9-5D6C-443A-AE93-26814A354D51}" type="slidenum">
              <a:rPr lang="en-US" smtClean="0"/>
              <a:pPr>
                <a:defRPr/>
              </a:pPr>
              <a:t>30</a:t>
            </a:fld>
            <a:endParaRPr lang="en-US" dirty="0"/>
          </a:p>
        </p:txBody>
      </p:sp>
      <p:sp>
        <p:nvSpPr>
          <p:cNvPr id="6" name="Başlık 4"/>
          <p:cNvSpPr txBox="1">
            <a:spLocks/>
          </p:cNvSpPr>
          <p:nvPr/>
        </p:nvSpPr>
        <p:spPr>
          <a:xfrm>
            <a:off x="611187" y="207486"/>
            <a:ext cx="10961687" cy="579437"/>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200" b="1" kern="0" dirty="0" smtClean="0">
                <a:solidFill>
                  <a:srgbClr val="002060"/>
                </a:solidFill>
                <a:latin typeface="Calibri" panose="020F0502020204030204" pitchFamily="34" charset="0"/>
                <a:cs typeface="+mn-cs"/>
              </a:rPr>
              <a:t>PEDOFİLLERİN ÖZELLİKLERİ</a:t>
            </a:r>
            <a:endParaRPr lang="tr-TR" sz="3200" b="1" kern="0" dirty="0">
              <a:solidFill>
                <a:srgbClr val="002060"/>
              </a:solidFill>
              <a:latin typeface="Calibri" panose="020F0502020204030204" pitchFamily="34" charset="0"/>
              <a:cs typeface="+mn-cs"/>
            </a:endParaRPr>
          </a:p>
        </p:txBody>
      </p:sp>
    </p:spTree>
    <p:extLst>
      <p:ext uri="{BB962C8B-B14F-4D97-AF65-F5344CB8AC3E}">
        <p14:creationId xmlns:p14="http://schemas.microsoft.com/office/powerpoint/2010/main" xmlns="" val="36689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up 4"/>
          <p:cNvGrpSpPr>
            <a:grpSpLocks/>
          </p:cNvGrpSpPr>
          <p:nvPr/>
        </p:nvGrpSpPr>
        <p:grpSpPr bwMode="auto">
          <a:xfrm>
            <a:off x="1103313" y="314008"/>
            <a:ext cx="10099675" cy="5646737"/>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Oyun oynamak için arkadaşı Veli’nin evine giden Ömer’in vücudunda morluklar olduğunu fark eden Veli’nin babası; Ömer’e bunu sorduğunda tedirgin bir şekilde dün gece </a:t>
              </a:r>
              <a:r>
                <a:rPr lang="tr-TR" sz="3200" dirty="0" smtClean="0">
                  <a:latin typeface="Calibri" panose="020F0502020204030204" pitchFamily="34" charset="0"/>
                </a:rPr>
                <a:t>yataktan düştüğünü </a:t>
              </a:r>
              <a:r>
                <a:rPr lang="tr-TR" sz="3200" dirty="0">
                  <a:latin typeface="Calibri" panose="020F0502020204030204" pitchFamily="34" charset="0"/>
                </a:rPr>
                <a:t>ve sabah da morluklar fark ettiğini söyler. Veli’nin babası Ömer’in babasını arayarak morlukları sorar. Babası «Ömer haylaz bir çocuk, bisikletten düşmüş olabilir’ diyerek konuyu geçiştirme eğilimi gösterir.</a:t>
              </a:r>
            </a:p>
            <a:p>
              <a:pPr algn="just" defTabSz="2444750" fontAlgn="auto">
                <a:spcAft>
                  <a:spcPts val="0"/>
                </a:spcAft>
                <a:tabLst>
                  <a:tab pos="1260475" algn="l"/>
                </a:tabLst>
                <a:defRPr/>
              </a:pPr>
              <a:r>
                <a:rPr lang="tr-TR" sz="3200" dirty="0">
                  <a:latin typeface="Calibri" panose="020F0502020204030204" pitchFamily="34" charset="0"/>
                </a:rPr>
                <a:t> </a:t>
              </a:r>
            </a:p>
            <a:p>
              <a:pPr algn="ctr" defTabSz="2444750" fontAlgn="auto">
                <a:spcAft>
                  <a:spcPts val="0"/>
                </a:spcAft>
                <a:defRPr/>
              </a:pPr>
              <a:r>
                <a:rPr lang="tr-TR" sz="32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875F5254-FF68-43D2-825E-64F1958B04FF}"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103313" y="298768"/>
            <a:ext cx="10099675" cy="5646737"/>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Diz ve dirseklerinde sıyrıklar olan Serdar, mahalledeki arkadaşlarına bisikletle kaza yaptığını anlatır. Tayfun eve gelince annesine Serdar’ın durumunu anlatır. Tayfun’un Annesi, Serdar’ın annesine bir sohbet esnasında bu durumu sorar. Annesiyle Serdar’ın aynı şeyleri anlattığını görür.</a:t>
              </a:r>
            </a:p>
            <a:p>
              <a:pPr algn="ctr" defTabSz="2444750" fontAlgn="auto">
                <a:spcAft>
                  <a:spcPts val="0"/>
                </a:spcAft>
                <a:tabLst>
                  <a:tab pos="1260475" algn="l"/>
                </a:tabLst>
                <a:defRPr/>
              </a:pPr>
              <a:endParaRPr lang="tr-TR" sz="3200" b="1" i="1" dirty="0">
                <a:latin typeface="Calibri" panose="020F0502020204030204" pitchFamily="34" charset="0"/>
              </a:endParaRPr>
            </a:p>
            <a:p>
              <a:pPr algn="ctr" defTabSz="2444750" fontAlgn="auto">
                <a:spcAft>
                  <a:spcPts val="0"/>
                </a:spcAft>
                <a:defRPr/>
              </a:pPr>
              <a:r>
                <a:rPr lang="tr-TR" sz="32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B243A0BE-B378-4097-8F14-15D69CE3C849}"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up 4"/>
          <p:cNvGrpSpPr>
            <a:grpSpLocks/>
          </p:cNvGrpSpPr>
          <p:nvPr/>
        </p:nvGrpSpPr>
        <p:grpSpPr bwMode="auto">
          <a:xfrm>
            <a:off x="1103312" y="298768"/>
            <a:ext cx="10099675" cy="5646737"/>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4"/>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Ali Bey, mahallelerinde oturan Özgür’ün 4 yıldır neredeyse hiç kimse ile konuşmadığını, zaman zaman tırnaklarını yediğini ve dizlerini salladığını gözlemiştir. Ali Bey bu durumu çocuklarına sorduğunda; çocukları Özgür’ün, oyunlara katılmadığını, yalnız başına duvar kenarında durduğunu, bazen de evlerinden bağrışma sesleri duyduklarını anlatırlar. </a:t>
              </a:r>
            </a:p>
            <a:p>
              <a:pPr algn="just" defTabSz="2444750" fontAlgn="auto">
                <a:spcAft>
                  <a:spcPts val="0"/>
                </a:spcAft>
                <a:tabLst>
                  <a:tab pos="1260475" algn="l"/>
                </a:tabLst>
                <a:defRPr/>
              </a:pPr>
              <a:endParaRPr lang="tr-TR" sz="3200" dirty="0">
                <a:latin typeface="Calibri" panose="020F0502020204030204" pitchFamily="34" charset="0"/>
              </a:endParaRPr>
            </a:p>
            <a:p>
              <a:pPr algn="ctr" defTabSz="2444750" fontAlgn="auto">
                <a:spcAft>
                  <a:spcPts val="0"/>
                </a:spcAft>
                <a:defRPr/>
              </a:pPr>
              <a:r>
                <a:rPr lang="tr-TR" sz="32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74D70EC4-B266-4C56-8CEE-5D58DECEFD7C}"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up 4"/>
          <p:cNvGrpSpPr>
            <a:grpSpLocks/>
          </p:cNvGrpSpPr>
          <p:nvPr/>
        </p:nvGrpSpPr>
        <p:grpSpPr bwMode="auto">
          <a:xfrm>
            <a:off x="1066799" y="213678"/>
            <a:ext cx="10099675" cy="5834062"/>
            <a:chOff x="9539" y="-928481"/>
            <a:chExt cx="10751351" cy="6425559"/>
          </a:xfrm>
        </p:grpSpPr>
        <p:sp>
          <p:nvSpPr>
            <p:cNvPr id="6" name="Yuvarlatılmış Dikdörtgen 5"/>
            <p:cNvSpPr/>
            <p:nvPr/>
          </p:nvSpPr>
          <p:spPr>
            <a:xfrm>
              <a:off x="9539" y="-928481"/>
              <a:ext cx="10751351" cy="64255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928481"/>
              <a:ext cx="10433644" cy="6425559"/>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anchor="ctr"/>
            <a:lstStyle/>
            <a:p>
              <a:pPr>
                <a:defRPr/>
              </a:pPr>
              <a:r>
                <a:rPr lang="tr-TR" sz="2400" dirty="0">
                  <a:solidFill>
                    <a:srgbClr val="FFFFFF"/>
                  </a:solidFill>
                  <a:latin typeface="Calibri" pitchFamily="34" charset="0"/>
                </a:rPr>
                <a:t>	</a:t>
              </a:r>
              <a:r>
                <a:rPr lang="tr-TR" sz="3000" dirty="0">
                  <a:solidFill>
                    <a:srgbClr val="FFFFFF"/>
                  </a:solidFill>
                  <a:latin typeface="Calibri" pitchFamily="34" charset="0"/>
                </a:rPr>
                <a:t>Rehber Öğretmen Mehmet Bey arabasıyla giderken ışıkta durur. Birden yandan atlayan bir çocuk arabasının camını silmeye başlar. Mehmet Bey çocuğu tanır. 7/B sınıfı öğrencisi Cemal’le kardeşi Gökhan’ın birlikte araba camı silip, kağıt mendil sattıklarını görür. Mehmet Bey bu durumla ilgilenmeye ve çocukların velisi ile görüşmeye karar verir. Evlerine gittiğinde anne konuşmak istemez ve babanın kahvede olduğunu ifade eder. Mehmet Bey kahveye gittiğinde babanın oyun oynadığını görür. Durumu ona anlatmaya çalışırken baba, “evde boş oturacaklarına çalışsınlar, para getirsinler eve” der. </a:t>
              </a:r>
            </a:p>
            <a:p>
              <a:pPr algn="just">
                <a:defRPr/>
              </a:pPr>
              <a:endParaRPr lang="tr-TR" sz="2500" dirty="0">
                <a:solidFill>
                  <a:srgbClr val="FFFFFF"/>
                </a:solidFill>
                <a:latin typeface="Calibri" pitchFamily="34" charset="0"/>
              </a:endParaRPr>
            </a:p>
            <a:p>
              <a:pPr algn="ctr" defTabSz="2444750" fontAlgn="auto">
                <a:spcAft>
                  <a:spcPts val="0"/>
                </a:spcAft>
                <a:defRPr/>
              </a:pPr>
              <a:r>
                <a:rPr lang="tr-TR" sz="28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8E83FE26-591E-4043-B264-60AA64C8A7E9}"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up 4"/>
          <p:cNvGrpSpPr>
            <a:grpSpLocks/>
          </p:cNvGrpSpPr>
          <p:nvPr/>
        </p:nvGrpSpPr>
        <p:grpSpPr bwMode="auto">
          <a:xfrm>
            <a:off x="1103312" y="-58737"/>
            <a:ext cx="10099675" cy="5897553"/>
            <a:chOff x="9539" y="-472582"/>
            <a:chExt cx="10751351" cy="6381951"/>
          </a:xfrm>
        </p:grpSpPr>
        <p:sp>
          <p:nvSpPr>
            <p:cNvPr id="6" name="Yuvarlatılmış Dikdörtgen 5"/>
            <p:cNvSpPr/>
            <p:nvPr/>
          </p:nvSpPr>
          <p:spPr>
            <a:xfrm>
              <a:off x="9539" y="106346"/>
              <a:ext cx="10751351" cy="58030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dirty="0"/>
            </a:p>
          </p:txBody>
        </p:sp>
        <p:sp>
          <p:nvSpPr>
            <p:cNvPr id="7" name="Yuvarlatılmış Dikdörtgen 4"/>
            <p:cNvSpPr/>
            <p:nvPr/>
          </p:nvSpPr>
          <p:spPr>
            <a:xfrm>
              <a:off x="168393" y="-472582"/>
              <a:ext cx="10433644" cy="5811614"/>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fontAlgn="auto">
                <a:spcBef>
                  <a:spcPts val="0"/>
                </a:spcBef>
                <a:spcAft>
                  <a:spcPts val="0"/>
                </a:spcAft>
                <a:defRPr/>
              </a:pPr>
              <a:r>
                <a:rPr lang="tr-TR" sz="2800" dirty="0">
                  <a:latin typeface="Calibri" panose="020F0502020204030204" pitchFamily="34" charset="0"/>
                </a:rPr>
                <a:t>	</a:t>
              </a:r>
              <a:endParaRPr lang="tr-TR" sz="2800" b="1" i="1" dirty="0"/>
            </a:p>
          </p:txBody>
        </p:sp>
      </p:grpSp>
      <p:sp>
        <p:nvSpPr>
          <p:cNvPr id="29699" name="Dikdörtgen 1"/>
          <p:cNvSpPr>
            <a:spLocks noChangeArrowheads="1"/>
          </p:cNvSpPr>
          <p:nvPr/>
        </p:nvSpPr>
        <p:spPr bwMode="auto">
          <a:xfrm>
            <a:off x="1252538" y="786765"/>
            <a:ext cx="980122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800">
                <a:solidFill>
                  <a:schemeClr val="bg1"/>
                </a:solidFill>
              </a:rPr>
              <a:t>		6 yaşında 1. sınıf öğrencisi olan M.S., okulunda hizmetli olarak çalışan komşuları H. Abinin çok komik iç çamaşırları giydiğini ve kendisinin de böyle komik iç çamaşırlar istediğini annesine anlatır.  Annesi H. Abinin iç çamaşırını nereden gördüğünü sorduğunda, H. Abinin  her gün çok sevdiği bonibondan aldığını kendisinin de hediyesini almak için hizmetli odasına gittiğini ve iç çamaşırlarını göstererek kendisini güldürdüğünü anlatır.</a:t>
            </a:r>
          </a:p>
          <a:p>
            <a:pPr algn="ctr" eaLnBrk="1" hangingPunct="1">
              <a:spcBef>
                <a:spcPct val="0"/>
              </a:spcBef>
              <a:spcAft>
                <a:spcPct val="0"/>
              </a:spcAft>
              <a:buClrTx/>
              <a:buSzTx/>
              <a:buFontTx/>
              <a:buNone/>
            </a:pPr>
            <a:endParaRPr lang="tr-TR" altLang="tr-TR" sz="2800">
              <a:solidFill>
                <a:schemeClr val="bg1"/>
              </a:solidFill>
            </a:endParaRPr>
          </a:p>
          <a:p>
            <a:pPr algn="ctr" eaLnBrk="1" hangingPunct="1">
              <a:spcBef>
                <a:spcPct val="0"/>
              </a:spcBef>
              <a:spcAft>
                <a:spcPct val="0"/>
              </a:spcAft>
              <a:buClrTx/>
              <a:buSzTx/>
              <a:buFontTx/>
              <a:buNone/>
            </a:pPr>
            <a:r>
              <a:rPr lang="tr-TR" altLang="tr-TR" sz="2800" b="1" i="1">
                <a:solidFill>
                  <a:schemeClr val="bg1"/>
                </a:solidFill>
              </a:rPr>
              <a:t>Sizce burada bir istismar var mıdır,  varsa göstergeleri nedir ve siz olsanız ne yapardınız?</a:t>
            </a:r>
          </a:p>
        </p:txBody>
      </p:sp>
      <p:sp>
        <p:nvSpPr>
          <p:cNvPr id="2" name="Slayt Numarası Yer Tutucusu 1"/>
          <p:cNvSpPr>
            <a:spLocks noGrp="1"/>
          </p:cNvSpPr>
          <p:nvPr>
            <p:ph type="sldNum" sz="quarter" idx="17"/>
          </p:nvPr>
        </p:nvSpPr>
        <p:spPr/>
        <p:txBody>
          <a:bodyPr/>
          <a:lstStyle/>
          <a:p>
            <a:pPr>
              <a:defRPr/>
            </a:pPr>
            <a:fld id="{4645F1E9-F0EA-4498-947E-56A6162C6C21}"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 4"/>
          <p:cNvGrpSpPr>
            <a:grpSpLocks/>
          </p:cNvGrpSpPr>
          <p:nvPr/>
        </p:nvGrpSpPr>
        <p:grpSpPr bwMode="auto">
          <a:xfrm>
            <a:off x="1103313" y="650875"/>
            <a:ext cx="10099675" cy="5141913"/>
            <a:chOff x="9539" y="-472582"/>
            <a:chExt cx="10751351" cy="5969660"/>
          </a:xfrm>
        </p:grpSpPr>
        <p:sp>
          <p:nvSpPr>
            <p:cNvPr id="6" name="Yuvarlatılmış Dikdörtgen 5"/>
            <p:cNvSpPr/>
            <p:nvPr/>
          </p:nvSpPr>
          <p:spPr>
            <a:xfrm>
              <a:off x="9539" y="-306707"/>
              <a:ext cx="10751351" cy="58037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1157"/>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tr-TR" altLang="tr-TR" sz="3200" dirty="0" smtClean="0">
                  <a:solidFill>
                    <a:srgbClr val="FFFFFF"/>
                  </a:solidFill>
                  <a:latin typeface="Trebuchet MS" pitchFamily="34" charset="0"/>
                </a:rPr>
                <a:t>		Çocuğunuz ilkokul birinci sınıf öğrencisidir. Arkadaşlarıyla odasında oynarken yanlarına gittiğinizde birbirlerine özel bölgelerini gösterdiklerini görüyorsunuz.</a:t>
              </a:r>
            </a:p>
            <a:p>
              <a:pPr eaLnBrk="1" hangingPunct="1">
                <a:defRPr/>
              </a:pPr>
              <a:endParaRPr lang="tr-TR" altLang="tr-TR" sz="3200" dirty="0" smtClean="0">
                <a:solidFill>
                  <a:srgbClr val="FFFFFF"/>
                </a:solidFill>
                <a:latin typeface="Trebuchet MS" pitchFamily="34" charset="0"/>
              </a:endParaRPr>
            </a:p>
            <a:p>
              <a:pPr algn="ctr" eaLnBrk="1" hangingPunct="1">
                <a:defRPr/>
              </a:pPr>
              <a:r>
                <a:rPr lang="tr-TR" altLang="tr-TR" sz="3200" b="1" i="1" dirty="0" smtClean="0">
                  <a:solidFill>
                    <a:srgbClr val="FFFFFF"/>
                  </a:solidFill>
                  <a:latin typeface="Calibri" pitchFamily="34" charset="0"/>
                </a:rPr>
                <a:t>Sizce bu durum için ne söylenebilir?</a:t>
              </a:r>
            </a:p>
          </p:txBody>
        </p:sp>
      </p:grpSp>
      <p:sp>
        <p:nvSpPr>
          <p:cNvPr id="5" name="4 Slayt Numarası Yer Tutucusu"/>
          <p:cNvSpPr>
            <a:spLocks noGrp="1"/>
          </p:cNvSpPr>
          <p:nvPr>
            <p:ph type="sldNum" sz="quarter" idx="17"/>
          </p:nvPr>
        </p:nvSpPr>
        <p:spPr/>
        <p:txBody>
          <a:bodyPr/>
          <a:lstStyle/>
          <a:p>
            <a:pPr>
              <a:defRPr/>
            </a:pPr>
            <a:fld id="{359A9FC9-7A75-40D3-B225-5D37359A107D}" type="slidenum">
              <a:rPr lang="en-US" smtClean="0"/>
              <a:pPr>
                <a:defRPr/>
              </a:pPr>
              <a:t>36</a:t>
            </a:fld>
            <a:endParaRPr lang="en-US" dirty="0"/>
          </a:p>
        </p:txBody>
      </p:sp>
    </p:spTree>
    <p:extLst>
      <p:ext uri="{BB962C8B-B14F-4D97-AF65-F5344CB8AC3E}">
        <p14:creationId xmlns:p14="http://schemas.microsoft.com/office/powerpoint/2010/main" xmlns="" val="1635837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 4"/>
          <p:cNvGrpSpPr>
            <a:grpSpLocks/>
          </p:cNvGrpSpPr>
          <p:nvPr/>
        </p:nvGrpSpPr>
        <p:grpSpPr bwMode="auto">
          <a:xfrm>
            <a:off x="1103313" y="650875"/>
            <a:ext cx="10099675" cy="5141913"/>
            <a:chOff x="9539" y="-472582"/>
            <a:chExt cx="10751351" cy="5969660"/>
          </a:xfrm>
        </p:grpSpPr>
        <p:sp>
          <p:nvSpPr>
            <p:cNvPr id="6" name="Yuvarlatılmış Dikdörtgen 5"/>
            <p:cNvSpPr/>
            <p:nvPr/>
          </p:nvSpPr>
          <p:spPr>
            <a:xfrm>
              <a:off x="9539" y="-306707"/>
              <a:ext cx="10751351" cy="58037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1157"/>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tr-TR" altLang="tr-TR" sz="3200" dirty="0" smtClean="0">
                  <a:solidFill>
                    <a:srgbClr val="FFFFFF"/>
                  </a:solidFill>
                  <a:latin typeface="Trebuchet MS" pitchFamily="34" charset="0"/>
                </a:rPr>
                <a:t>		Çocuğunuza, arkadaşı sohbet esnasında babasının ona her kızdığında vurduğunu ve hakaret ettiğini söyledi. Çocuğunuz da bu durumu size anlattı. </a:t>
              </a:r>
            </a:p>
            <a:p>
              <a:pPr algn="ctr" eaLnBrk="1" hangingPunct="1">
                <a:defRPr/>
              </a:pPr>
              <a:r>
                <a:rPr lang="tr-TR" altLang="tr-TR" sz="3200" b="1" i="1" dirty="0" smtClean="0">
                  <a:solidFill>
                    <a:srgbClr val="FFFFFF"/>
                  </a:solidFill>
                  <a:latin typeface="Calibri" pitchFamily="34" charset="0"/>
                </a:rPr>
                <a:t>Sizce bu durumda ne yapılmalı?</a:t>
              </a:r>
            </a:p>
          </p:txBody>
        </p:sp>
      </p:grpSp>
      <p:sp>
        <p:nvSpPr>
          <p:cNvPr id="5" name="4 Slayt Numarası Yer Tutucusu"/>
          <p:cNvSpPr>
            <a:spLocks noGrp="1"/>
          </p:cNvSpPr>
          <p:nvPr>
            <p:ph type="sldNum" sz="quarter" idx="17"/>
          </p:nvPr>
        </p:nvSpPr>
        <p:spPr/>
        <p:txBody>
          <a:bodyPr/>
          <a:lstStyle/>
          <a:p>
            <a:pPr>
              <a:defRPr/>
            </a:pPr>
            <a:fld id="{359A9FC9-7A75-40D3-B225-5D37359A107D}" type="slidenum">
              <a:rPr lang="en-US" smtClean="0"/>
              <a:pPr>
                <a:defRPr/>
              </a:pPr>
              <a:t>37</a:t>
            </a:fld>
            <a:endParaRPr lang="en-US" dirty="0"/>
          </a:p>
        </p:txBody>
      </p:sp>
    </p:spTree>
    <p:extLst>
      <p:ext uri="{BB962C8B-B14F-4D97-AF65-F5344CB8AC3E}">
        <p14:creationId xmlns:p14="http://schemas.microsoft.com/office/powerpoint/2010/main" xmlns="" val="3648702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Slayt Numarası Yer Tutucusu"/>
          <p:cNvSpPr txBox="1">
            <a:spLocks/>
          </p:cNvSpPr>
          <p:nvPr/>
        </p:nvSpPr>
        <p:spPr bwMode="auto">
          <a:xfrm>
            <a:off x="523240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EE255829-6794-4193-A0EC-CB2A667C4806}" type="slidenum">
              <a:rPr lang="en-US" altLang="tr-TR" sz="1800">
                <a:solidFill>
                  <a:schemeClr val="tx1"/>
                </a:solidFill>
                <a:latin typeface="Arial" charset="0"/>
              </a:rPr>
              <a:pPr eaLnBrk="1" hangingPunct="1">
                <a:spcBef>
                  <a:spcPct val="0"/>
                </a:spcBef>
                <a:spcAft>
                  <a:spcPct val="0"/>
                </a:spcAft>
                <a:buClrTx/>
                <a:buSzTx/>
                <a:buFontTx/>
                <a:buNone/>
              </a:pPr>
              <a:t>38</a:t>
            </a:fld>
            <a:endParaRPr lang="en-US" altLang="tr-TR" sz="1800">
              <a:solidFill>
                <a:schemeClr val="tx1"/>
              </a:solidFill>
              <a:latin typeface="Arial" charset="0"/>
            </a:endParaRPr>
          </a:p>
        </p:txBody>
      </p:sp>
      <p:pic>
        <p:nvPicPr>
          <p:cNvPr id="52227" name="Resim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6238" y="225425"/>
            <a:ext cx="5427662" cy="591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Slayt Numarası Yer Tutucusu"/>
          <p:cNvSpPr txBox="1">
            <a:spLocks/>
          </p:cNvSpPr>
          <p:nvPr/>
        </p:nvSpPr>
        <p:spPr bwMode="auto">
          <a:xfrm>
            <a:off x="523240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BF00009B-FDD6-4EBE-944C-3A3EA1A69A7C}" type="slidenum">
              <a:rPr lang="en-US" altLang="tr-TR" sz="1800">
                <a:solidFill>
                  <a:schemeClr val="tx1"/>
                </a:solidFill>
                <a:latin typeface="Arial" charset="0"/>
              </a:rPr>
              <a:pPr eaLnBrk="1" hangingPunct="1">
                <a:spcBef>
                  <a:spcPct val="0"/>
                </a:spcBef>
                <a:spcAft>
                  <a:spcPct val="0"/>
                </a:spcAft>
                <a:buClrTx/>
                <a:buSzTx/>
                <a:buFontTx/>
                <a:buNone/>
              </a:pPr>
              <a:t>39</a:t>
            </a:fld>
            <a:endParaRPr lang="en-US" altLang="tr-TR" sz="1800">
              <a:solidFill>
                <a:schemeClr val="tx1"/>
              </a:solidFill>
              <a:latin typeface="Arial" charset="0"/>
            </a:endParaRPr>
          </a:p>
        </p:txBody>
      </p:sp>
      <p:pic>
        <p:nvPicPr>
          <p:cNvPr id="53251" name="Resim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5700" y="152400"/>
            <a:ext cx="676275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bwMode="auto">
          <a:xfrm>
            <a:off x="1228725" y="550863"/>
            <a:ext cx="9713913" cy="865187"/>
          </a:xfrm>
        </p:spPr>
        <p:txBody>
          <a:bodyPr wrap="square" numCol="1" compatLnSpc="1">
            <a:prstTxWarp prst="textNoShape">
              <a:avLst/>
            </a:prstTxWarp>
          </a:bodyPr>
          <a:lstStyle/>
          <a:p>
            <a:pPr marL="0" indent="0" algn="ctr" eaLnBrk="1" hangingPunct="1">
              <a:buFont typeface="Georgia" pitchFamily="18" charset="0"/>
              <a:buNone/>
            </a:pPr>
            <a:r>
              <a:rPr lang="tr-TR" altLang="tr-TR" sz="4400" smtClean="0">
                <a:solidFill>
                  <a:srgbClr val="002060"/>
                </a:solidFill>
                <a:effectLst/>
                <a:latin typeface="Calibri" pitchFamily="34" charset="0"/>
              </a:rPr>
              <a:t>ÇOCUK İHMALİ</a:t>
            </a:r>
          </a:p>
        </p:txBody>
      </p:sp>
      <p:sp>
        <p:nvSpPr>
          <p:cNvPr id="24579" name="İçerik Yer Tutucusu 2"/>
          <p:cNvSpPr>
            <a:spLocks noGrp="1"/>
          </p:cNvSpPr>
          <p:nvPr>
            <p:ph sz="quarter" idx="13"/>
          </p:nvPr>
        </p:nvSpPr>
        <p:spPr>
          <a:xfrm>
            <a:off x="946150" y="1822450"/>
            <a:ext cx="10407650" cy="3671888"/>
          </a:xfrm>
        </p:spPr>
        <p:txBody>
          <a:bodyPr/>
          <a:lstStyle/>
          <a:p>
            <a:pPr marL="0" indent="0" algn="just" eaLnBrk="1" hangingPunct="1">
              <a:buFont typeface="Georgia" pitchFamily="18" charset="0"/>
              <a:buNone/>
              <a:tabLst>
                <a:tab pos="898525" algn="l"/>
                <a:tab pos="993775" algn="l"/>
              </a:tabLst>
            </a:pPr>
            <a:r>
              <a:rPr lang="tr-TR" altLang="tr-TR" sz="3600" smtClean="0">
                <a:latin typeface="Calibri" pitchFamily="34" charset="0"/>
              </a:rPr>
              <a:t>	</a:t>
            </a:r>
            <a:r>
              <a:rPr lang="tr-TR" altLang="tr-TR" sz="4400" smtClean="0">
                <a:latin typeface="Calibri" pitchFamily="34" charset="0"/>
              </a:rPr>
              <a:t>	</a:t>
            </a:r>
            <a:r>
              <a:rPr lang="tr-TR" altLang="tr-TR" sz="4400" b="1" smtClean="0"/>
              <a:t> Çocuğun sağlıklı gelişimi için yapılması gerekli olan bir şeyin yapılmamasıdır.</a:t>
            </a:r>
            <a:endParaRPr lang="tr-TR" altLang="tr-TR" sz="4400" smtClean="0">
              <a:latin typeface="Calibri" pitchFamily="34" charset="0"/>
            </a:endParaRPr>
          </a:p>
        </p:txBody>
      </p:sp>
      <p:sp>
        <p:nvSpPr>
          <p:cNvPr id="4" name="3 Slayt Numarası Yer Tutucusu"/>
          <p:cNvSpPr>
            <a:spLocks noGrp="1"/>
          </p:cNvSpPr>
          <p:nvPr>
            <p:ph type="sldNum" sz="quarter" idx="16"/>
          </p:nvPr>
        </p:nvSpPr>
        <p:spPr/>
        <p:txBody>
          <a:bodyPr/>
          <a:lstStyle/>
          <a:p>
            <a:pPr>
              <a:defRPr/>
            </a:pPr>
            <a:fld id="{0A8B2BAB-7002-4D78-A7DD-295A00567755}"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3 Slayt Numarası Yer Tutucusu"/>
          <p:cNvSpPr txBox="1">
            <a:spLocks/>
          </p:cNvSpPr>
          <p:nvPr/>
        </p:nvSpPr>
        <p:spPr bwMode="auto">
          <a:xfrm>
            <a:off x="524764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D69DB7A5-DF34-4670-B239-FA498E3A7912}" type="slidenum">
              <a:rPr lang="en-US" altLang="tr-TR" sz="1800">
                <a:solidFill>
                  <a:schemeClr val="tx1"/>
                </a:solidFill>
                <a:latin typeface="Arial" charset="0"/>
              </a:rPr>
              <a:pPr eaLnBrk="1" hangingPunct="1">
                <a:spcBef>
                  <a:spcPct val="0"/>
                </a:spcBef>
                <a:spcAft>
                  <a:spcPct val="0"/>
                </a:spcAft>
                <a:buClrTx/>
                <a:buSzTx/>
                <a:buFontTx/>
                <a:buNone/>
              </a:pPr>
              <a:t>40</a:t>
            </a:fld>
            <a:endParaRPr lang="en-US" altLang="tr-TR" sz="1800" dirty="0">
              <a:solidFill>
                <a:schemeClr val="tx1"/>
              </a:solidFill>
              <a:latin typeface="Arial" charset="0"/>
            </a:endParaRPr>
          </a:p>
        </p:txBody>
      </p:sp>
      <p:pic>
        <p:nvPicPr>
          <p:cNvPr id="54276"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46789" y="228600"/>
            <a:ext cx="11058209" cy="5516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41</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988" y="790575"/>
            <a:ext cx="10777537" cy="497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42</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369133" y="274320"/>
            <a:ext cx="6774868" cy="594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0131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43</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1337422" y="502918"/>
            <a:ext cx="8903858" cy="519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4845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44</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379923" y="167640"/>
            <a:ext cx="6870757" cy="59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2869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solidFill>
                  <a:prstClr val="black">
                    <a:lumMod val="50000"/>
                    <a:lumOff val="50000"/>
                  </a:prstClr>
                </a:solidFill>
              </a:rPr>
              <a:pPr>
                <a:defRPr/>
              </a:pPr>
              <a:t>45</a:t>
            </a:fld>
            <a:endParaRPr lang="en-US" dirty="0">
              <a:solidFill>
                <a:prstClr val="black">
                  <a:lumMod val="50000"/>
                  <a:lumOff val="50000"/>
                </a:prstClr>
              </a:solidFill>
            </a:endParaRPr>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3200400" y="274320"/>
            <a:ext cx="5212080" cy="594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4481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7"/>
          </p:nvPr>
        </p:nvSpPr>
        <p:spPr/>
        <p:txBody>
          <a:bodyPr/>
          <a:lstStyle/>
          <a:p>
            <a:pPr>
              <a:defRPr/>
            </a:pPr>
            <a:fld id="{980779AA-EFE3-441E-BB8D-387C4AA96981}" type="slidenum">
              <a:rPr lang="en-US" smtClean="0"/>
              <a:pPr>
                <a:defRPr/>
              </a:pPr>
              <a:t>46</a:t>
            </a:fld>
            <a:endParaRPr lang="en-US" dirty="0"/>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4275"/>
            <a:ext cx="12192000" cy="6813725"/>
          </a:xfrm>
          <a:prstGeom prst="rect">
            <a:avLst/>
          </a:prstGeom>
        </p:spPr>
      </p:pic>
      <p:sp>
        <p:nvSpPr>
          <p:cNvPr id="6" name="Dikdörtgen 5">
            <a:hlinkClick r:id="rId4" action="ppaction://hlinkfile"/>
          </p:cNvPr>
          <p:cNvSpPr>
            <a:spLocks noChangeArrowheads="1"/>
          </p:cNvSpPr>
          <p:nvPr/>
        </p:nvSpPr>
        <p:spPr bwMode="auto">
          <a:xfrm>
            <a:off x="202973" y="342022"/>
            <a:ext cx="75718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tr-TR" altLang="tr-TR" sz="3200" b="1" dirty="0" smtClean="0">
                <a:solidFill>
                  <a:srgbClr val="FF0000"/>
                </a:solidFill>
              </a:rPr>
              <a:t>VİDEO 6 BİLİNÇLİ İNTERNET KULLANIMI</a:t>
            </a:r>
            <a:endParaRPr lang="tr-TR" altLang="tr-TR" sz="32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4"/>
          <p:cNvSpPr txBox="1">
            <a:spLocks/>
          </p:cNvSpPr>
          <p:nvPr/>
        </p:nvSpPr>
        <p:spPr>
          <a:xfrm>
            <a:off x="630238" y="631825"/>
            <a:ext cx="10961687"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38915" name="Dikdörtgen 1"/>
          <p:cNvSpPr>
            <a:spLocks noChangeArrowheads="1"/>
          </p:cNvSpPr>
          <p:nvPr/>
        </p:nvSpPr>
        <p:spPr bwMode="auto">
          <a:xfrm>
            <a:off x="798513" y="417513"/>
            <a:ext cx="10160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3600" b="1" dirty="0" smtClean="0">
                <a:solidFill>
                  <a:srgbClr val="002060"/>
                </a:solidFill>
                <a:latin typeface="Calibri" pitchFamily="34" charset="0"/>
              </a:rPr>
              <a:t> </a:t>
            </a:r>
            <a:r>
              <a:rPr lang="tr-TR" altLang="tr-TR" sz="3600" b="1" dirty="0">
                <a:solidFill>
                  <a:srgbClr val="002060"/>
                </a:solidFill>
                <a:latin typeface="Calibri" pitchFamily="34" charset="0"/>
              </a:rPr>
              <a:t>Çocukları İstismardan Korumak İçin Yapması Gerekenler</a:t>
            </a:r>
            <a:endParaRPr lang="tr-TR" altLang="tr-TR" sz="3600" dirty="0">
              <a:solidFill>
                <a:srgbClr val="002060"/>
              </a:solidFill>
              <a:latin typeface="Calibri" pitchFamily="34" charset="0"/>
            </a:endParaRPr>
          </a:p>
        </p:txBody>
      </p:sp>
      <p:pic>
        <p:nvPicPr>
          <p:cNvPr id="38916" name="Resim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9925" y="1971675"/>
            <a:ext cx="5997575" cy="466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7"/>
          </p:nvPr>
        </p:nvSpPr>
        <p:spPr/>
        <p:txBody>
          <a:bodyPr/>
          <a:lstStyle/>
          <a:p>
            <a:pPr>
              <a:defRPr/>
            </a:pPr>
            <a:fld id="{D8069307-5661-4905-8D84-924D731AE862}"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7"/>
          </p:nvPr>
        </p:nvSpPr>
        <p:spPr>
          <a:xfrm>
            <a:off x="5080000" y="6492875"/>
            <a:ext cx="2438400" cy="365125"/>
          </a:xfrm>
        </p:spPr>
        <p:txBody>
          <a:bodyPr/>
          <a:lstStyle/>
          <a:p>
            <a:pPr>
              <a:defRPr/>
            </a:pPr>
            <a:fld id="{1378B552-8A32-401B-9407-840B8BDCE9E1}" type="slidenum">
              <a:rPr lang="en-US" smtClean="0"/>
              <a:pPr>
                <a:defRPr/>
              </a:pPr>
              <a:t>48</a:t>
            </a:fld>
            <a:endParaRPr lang="en-US" dirty="0"/>
          </a:p>
        </p:txBody>
      </p:sp>
      <p:sp>
        <p:nvSpPr>
          <p:cNvPr id="6" name="Yuvarlatılmış Dikdörtgen 5"/>
          <p:cNvSpPr/>
          <p:nvPr/>
        </p:nvSpPr>
        <p:spPr>
          <a:xfrm>
            <a:off x="792480" y="2852382"/>
            <a:ext cx="10347960" cy="11252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Cinsellik Konusunda Yaşına ve Gelişim Düzeyine Uygun Bilgi Verin.</a:t>
            </a:r>
          </a:p>
          <a:p>
            <a:pPr algn="ctr"/>
            <a:endParaRPr lang="tr-TR" dirty="0"/>
          </a:p>
        </p:txBody>
      </p:sp>
      <p:sp>
        <p:nvSpPr>
          <p:cNvPr id="7" name="Yuvarlatılmış Dikdörtgen 6"/>
          <p:cNvSpPr/>
          <p:nvPr/>
        </p:nvSpPr>
        <p:spPr>
          <a:xfrm>
            <a:off x="792480" y="413004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İyi dokunma Kötü Dokunmayı öğretin</a:t>
            </a:r>
            <a:endParaRPr lang="tr-TR" sz="3600" dirty="0">
              <a:solidFill>
                <a:srgbClr val="002060"/>
              </a:solidFill>
              <a:latin typeface="Calibri" panose="020F0502020204030204" pitchFamily="34" charset="0"/>
            </a:endParaRPr>
          </a:p>
        </p:txBody>
      </p:sp>
      <p:sp>
        <p:nvSpPr>
          <p:cNvPr id="8" name="Yuvarlatılmış Dikdörtgen 7"/>
          <p:cNvSpPr/>
          <p:nvPr/>
        </p:nvSpPr>
        <p:spPr>
          <a:xfrm>
            <a:off x="792480" y="534924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Her Zaman Sır Saklanmayacağını </a:t>
            </a:r>
            <a:r>
              <a:rPr lang="tr-TR" sz="3600" dirty="0" smtClean="0">
                <a:solidFill>
                  <a:srgbClr val="002060"/>
                </a:solidFill>
                <a:latin typeface="Calibri" panose="020F0502020204030204" pitchFamily="34" charset="0"/>
              </a:rPr>
              <a:t>öğretin.</a:t>
            </a:r>
            <a:endParaRPr lang="tr-TR" sz="36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4"/>
          <p:cNvSpPr>
            <a:spLocks noGrp="1"/>
          </p:cNvSpPr>
          <p:nvPr>
            <p:ph type="title"/>
          </p:nvPr>
        </p:nvSpPr>
        <p:spPr bwMode="auto">
          <a:xfrm>
            <a:off x="601663" y="46577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Çocuklar Neden İstismar Edildiklerini Söylemezler?</a:t>
            </a:r>
          </a:p>
        </p:txBody>
      </p:sp>
      <p:sp>
        <p:nvSpPr>
          <p:cNvPr id="6" name="Rectangle 3"/>
          <p:cNvSpPr txBox="1">
            <a:spLocks noChangeArrowheads="1"/>
          </p:cNvSpPr>
          <p:nvPr/>
        </p:nvSpPr>
        <p:spPr bwMode="auto">
          <a:xfrm>
            <a:off x="233363" y="1418273"/>
            <a:ext cx="11712575" cy="4498975"/>
          </a:xfrm>
          <a:prstGeom prst="rect">
            <a:avLst/>
          </a:prstGeom>
          <a:noFill/>
          <a:ln>
            <a:noFill/>
          </a:ln>
          <a:effectLst/>
          <a:extLst/>
        </p:spPr>
        <p:txBody>
          <a:bodyPr lIns="558000"/>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Ona kimsenin inanmayacağından korkarlar.</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Cinsel istismarın kendi hataları olduğundan ve bu yüzden başlarının belaya girmesinden korkarlar.</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Çocuk, böyle bir şeyi nasıl anlatacağını bilmeyebilir</a:t>
            </a:r>
            <a:r>
              <a:rPr lang="tr-TR" altLang="tr-TR" sz="2800" kern="0" dirty="0" smtClean="0">
                <a:solidFill>
                  <a:srgbClr val="002060"/>
                </a:solidFill>
                <a:latin typeface="Calibri" panose="020F0502020204030204" pitchFamily="34" charset="0"/>
              </a:rPr>
              <a:t>.</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Bu davranışlardan hoşlanmadığı halde, istismar eden kişiyi sevebilir ve onun başının belaya girmesinden korkabilir. </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İstismar eden kişi tarafından tehdit edilmiş; korkutulmuş olabilir</a:t>
            </a:r>
            <a:r>
              <a:rPr lang="tr-TR" altLang="tr-TR" sz="2800" kern="0" dirty="0" smtClean="0">
                <a:solidFill>
                  <a:srgbClr val="002060"/>
                </a:solidFill>
                <a:latin typeface="Calibri" panose="020F0502020204030204" pitchFamily="34" charset="0"/>
              </a:rPr>
              <a:t>. </a:t>
            </a:r>
            <a:endParaRPr lang="tr-TR" altLang="tr-TR" sz="2800" kern="0" dirty="0">
              <a:solidFill>
                <a:srgbClr val="002060"/>
              </a:solidFill>
              <a:latin typeface="Calibri" panose="020F0502020204030204" pitchFamily="34" charset="0"/>
            </a:endParaRPr>
          </a:p>
          <a:p>
            <a:pPr marL="0" indent="0">
              <a:spcBef>
                <a:spcPts val="0"/>
              </a:spcBef>
              <a:buClr>
                <a:srgbClr val="002060"/>
              </a:buClr>
              <a:buNone/>
              <a:defRPr/>
            </a:pPr>
            <a:endParaRPr lang="tr-TR" altLang="tr-TR" sz="2800" kern="0" dirty="0">
              <a:solidFill>
                <a:srgbClr val="002060"/>
              </a:solidFill>
              <a:latin typeface="Calibri" panose="020F0502020204030204" pitchFamily="34" charset="0"/>
            </a:endParaRPr>
          </a:p>
          <a:p>
            <a:pPr marL="0" indent="0">
              <a:spcBef>
                <a:spcPts val="0"/>
              </a:spcBef>
              <a:buClr>
                <a:srgbClr val="002060"/>
              </a:buClr>
              <a:buNone/>
              <a:defRPr/>
            </a:pPr>
            <a:endParaRPr lang="tr-TR" altLang="tr-TR" sz="2800" kern="0" dirty="0">
              <a:solidFill>
                <a:srgbClr val="002060"/>
              </a:solidFill>
              <a:latin typeface="Calibri" panose="020F0502020204030204" pitchFamily="34" charset="0"/>
            </a:endParaRPr>
          </a:p>
        </p:txBody>
      </p:sp>
      <p:sp>
        <p:nvSpPr>
          <p:cNvPr id="2" name="Slayt Numarası Yer Tutucusu 1"/>
          <p:cNvSpPr>
            <a:spLocks noGrp="1"/>
          </p:cNvSpPr>
          <p:nvPr>
            <p:ph type="sldNum" sz="quarter" idx="17"/>
          </p:nvPr>
        </p:nvSpPr>
        <p:spPr/>
        <p:txBody>
          <a:bodyPr/>
          <a:lstStyle/>
          <a:p>
            <a:pPr>
              <a:defRPr/>
            </a:pPr>
            <a:fld id="{69B59F7F-75D4-4783-B478-B878FA0E2018}"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4"/>
          <p:cNvSpPr>
            <a:spLocks noGrp="1"/>
          </p:cNvSpPr>
          <p:nvPr>
            <p:ph type="title"/>
          </p:nvPr>
        </p:nvSpPr>
        <p:spPr bwMode="auto">
          <a:xfrm>
            <a:off x="414338" y="25876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İHMAL TÜRLERİ</a:t>
            </a:r>
          </a:p>
        </p:txBody>
      </p:sp>
      <p:sp>
        <p:nvSpPr>
          <p:cNvPr id="4" name="3 Slayt Numarası Yer Tutucusu"/>
          <p:cNvSpPr>
            <a:spLocks noGrp="1"/>
          </p:cNvSpPr>
          <p:nvPr>
            <p:ph type="sldNum" sz="quarter" idx="17"/>
          </p:nvPr>
        </p:nvSpPr>
        <p:spPr/>
        <p:txBody>
          <a:bodyPr/>
          <a:lstStyle/>
          <a:p>
            <a:pPr>
              <a:defRPr/>
            </a:pPr>
            <a:fld id="{466C4965-97B8-4332-82F2-42679ED3792B}" type="slidenum">
              <a:rPr lang="en-US" smtClean="0"/>
              <a:pPr>
                <a:defRPr/>
              </a:pPr>
              <a:t>5</a:t>
            </a:fld>
            <a:endParaRPr lang="en-US" dirty="0"/>
          </a:p>
        </p:txBody>
      </p:sp>
      <p:sp>
        <p:nvSpPr>
          <p:cNvPr id="3" name="Yuvarlatılmış Dikdörtgen 2"/>
          <p:cNvSpPr/>
          <p:nvPr/>
        </p:nvSpPr>
        <p:spPr>
          <a:xfrm>
            <a:off x="2987040" y="1478280"/>
            <a:ext cx="61264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FİZİKSEL İHMAL</a:t>
            </a:r>
          </a:p>
          <a:p>
            <a:pPr algn="ctr"/>
            <a:endParaRPr lang="tr-TR" dirty="0"/>
          </a:p>
        </p:txBody>
      </p:sp>
      <p:sp>
        <p:nvSpPr>
          <p:cNvPr id="6" name="Yuvarlatılmış Dikdörtgen 5"/>
          <p:cNvSpPr/>
          <p:nvPr/>
        </p:nvSpPr>
        <p:spPr>
          <a:xfrm>
            <a:off x="2987040" y="2712720"/>
            <a:ext cx="61264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DUYGUSAL İHMAL</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2987040" y="3962400"/>
            <a:ext cx="61264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EĞİTİMSEL İHMAL</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4"/>
          <p:cNvSpPr>
            <a:spLocks noGrp="1"/>
          </p:cNvSpPr>
          <p:nvPr>
            <p:ph type="title"/>
          </p:nvPr>
        </p:nvSpPr>
        <p:spPr bwMode="auto">
          <a:xfrm>
            <a:off x="608013" y="326390"/>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Çocuklar Ne Zaman İstismar Edildiklerini Söylerler? </a:t>
            </a:r>
          </a:p>
        </p:txBody>
      </p:sp>
      <p:sp>
        <p:nvSpPr>
          <p:cNvPr id="6" name="Rectangle 3"/>
          <p:cNvSpPr txBox="1">
            <a:spLocks noChangeArrowheads="1"/>
          </p:cNvSpPr>
          <p:nvPr/>
        </p:nvSpPr>
        <p:spPr bwMode="auto">
          <a:xfrm>
            <a:off x="115888" y="1097915"/>
            <a:ext cx="11945937" cy="4498975"/>
          </a:xfrm>
          <a:prstGeom prst="rect">
            <a:avLst/>
          </a:prstGeom>
          <a:noFill/>
          <a:ln>
            <a:noFill/>
          </a:ln>
          <a:effectLst/>
          <a:extLst/>
        </p:spPr>
        <p:txBody>
          <a:bodyPr lIns="558000"/>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marL="531813" indent="-444500">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İstismarın derecesi, sıklığı </a:t>
            </a:r>
            <a:r>
              <a:rPr lang="tr-TR" altLang="tr-TR" sz="2800" kern="0" dirty="0" smtClean="0">
                <a:solidFill>
                  <a:srgbClr val="002060"/>
                </a:solidFill>
                <a:latin typeface="Calibri" panose="020F0502020204030204" pitchFamily="34" charset="0"/>
              </a:rPr>
              <a:t>artar </a:t>
            </a:r>
            <a:r>
              <a:rPr lang="tr-TR" altLang="tr-TR" sz="2800" kern="0" dirty="0">
                <a:solidFill>
                  <a:srgbClr val="002060"/>
                </a:solidFill>
                <a:latin typeface="Calibri" panose="020F0502020204030204" pitchFamily="34" charset="0"/>
              </a:rPr>
              <a:t>ve </a:t>
            </a:r>
            <a:r>
              <a:rPr lang="tr-TR" altLang="tr-TR" sz="2800" kern="0" dirty="0" smtClean="0">
                <a:solidFill>
                  <a:srgbClr val="002060"/>
                </a:solidFill>
                <a:latin typeface="Calibri" panose="020F0502020204030204" pitchFamily="34" charset="0"/>
              </a:rPr>
              <a:t>istismar çocuğu korkutursa. </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Çocuklar </a:t>
            </a:r>
            <a:r>
              <a:rPr lang="tr-TR" altLang="tr-TR" sz="2800" kern="0" dirty="0">
                <a:solidFill>
                  <a:srgbClr val="002060"/>
                </a:solidFill>
                <a:latin typeface="Calibri" panose="020F0502020204030204" pitchFamily="34" charset="0"/>
              </a:rPr>
              <a:t>sırlarını en yakın arkadaşları ile </a:t>
            </a:r>
            <a:r>
              <a:rPr lang="tr-TR" altLang="tr-TR" sz="2800" kern="0" dirty="0" smtClean="0">
                <a:solidFill>
                  <a:srgbClr val="002060"/>
                </a:solidFill>
                <a:latin typeface="Calibri" panose="020F0502020204030204" pitchFamily="34" charset="0"/>
              </a:rPr>
              <a:t>paylaşırsa.</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Kardeşleri kendisinin ilk istismar edildiği yaşa gelmişse ve onları korumak isterse. </a:t>
            </a: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Ergenliğe gelmişse hamilelikten korkuyorsa ya da istismarcının baskısından kurtulmak istiyorsa.</a:t>
            </a: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Çocuk </a:t>
            </a:r>
            <a:r>
              <a:rPr lang="tr-TR" altLang="tr-TR" sz="2800" kern="0" dirty="0">
                <a:solidFill>
                  <a:srgbClr val="002060"/>
                </a:solidFill>
                <a:latin typeface="Calibri" panose="020F0502020204030204" pitchFamily="34" charset="0"/>
              </a:rPr>
              <a:t>güvenebileceği ve kendisi ile yakından ilgilenen bir yetişkinle </a:t>
            </a:r>
            <a:r>
              <a:rPr lang="tr-TR" altLang="tr-TR" sz="2800" kern="0" dirty="0" smtClean="0">
                <a:solidFill>
                  <a:srgbClr val="002060"/>
                </a:solidFill>
                <a:latin typeface="Calibri" panose="020F0502020204030204" pitchFamily="34" charset="0"/>
              </a:rPr>
              <a:t>karşılaştıysa.</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Fiziksel bir yakınma sonrası doktora </a:t>
            </a:r>
            <a:r>
              <a:rPr lang="tr-TR" altLang="tr-TR" sz="2800" kern="0" dirty="0" smtClean="0">
                <a:solidFill>
                  <a:srgbClr val="002060"/>
                </a:solidFill>
                <a:latin typeface="Calibri" panose="020F0502020204030204" pitchFamily="34" charset="0"/>
              </a:rPr>
              <a:t>giderse.</a:t>
            </a:r>
            <a:endParaRPr lang="tr-TR" altLang="tr-TR" sz="2800" kern="0" dirty="0">
              <a:solidFill>
                <a:srgbClr val="002060"/>
              </a:solidFill>
              <a:latin typeface="Calibri" panose="020F0502020204030204" pitchFamily="34" charset="0"/>
            </a:endParaRPr>
          </a:p>
          <a:p>
            <a:pPr marL="619125" indent="-531813">
              <a:spcBef>
                <a:spcPts val="0"/>
              </a:spcBef>
              <a:buClr>
                <a:srgbClr val="002060"/>
              </a:buClr>
              <a:buFont typeface="Wingdings" panose="05000000000000000000" pitchFamily="2" charset="2"/>
              <a:buChar char="Ø"/>
              <a:defRPr/>
            </a:pPr>
            <a:endParaRPr lang="tr-TR" altLang="tr-TR" sz="2800" kern="0" dirty="0">
              <a:solidFill>
                <a:srgbClr val="002060"/>
              </a:solidFill>
              <a:latin typeface="Calibri" panose="020F0502020204030204" pitchFamily="34" charset="0"/>
            </a:endParaRPr>
          </a:p>
        </p:txBody>
      </p:sp>
      <p:sp>
        <p:nvSpPr>
          <p:cNvPr id="2" name="Slayt Numarası Yer Tutucusu 1"/>
          <p:cNvSpPr>
            <a:spLocks noGrp="1"/>
          </p:cNvSpPr>
          <p:nvPr>
            <p:ph type="sldNum" sz="quarter" idx="17"/>
          </p:nvPr>
        </p:nvSpPr>
        <p:spPr/>
        <p:txBody>
          <a:bodyPr/>
          <a:lstStyle/>
          <a:p>
            <a:pPr>
              <a:defRPr/>
            </a:pPr>
            <a:fld id="{5BA32718-9E3F-4806-B62A-414F442C5B06}"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54050" y="1274128"/>
            <a:ext cx="11060113" cy="4205287"/>
          </a:xfrm>
        </p:spPr>
        <p:txBody>
          <a:bodyPr rtlCol="0">
            <a:noAutofit/>
          </a:bodyPr>
          <a:lstStyle/>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Erkek kardeşim dün gece uyumama izin vermedi”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Komşumuz “X “abi çok komik iç </a:t>
            </a:r>
            <a:r>
              <a:rPr lang="tr-TR" sz="2800" dirty="0" smtClean="0">
                <a:solidFill>
                  <a:srgbClr val="002060"/>
                </a:solidFill>
                <a:latin typeface="Calibri" panose="020F0502020204030204" pitchFamily="34" charset="0"/>
              </a:rPr>
              <a:t>çamaşırları </a:t>
            </a:r>
            <a:r>
              <a:rPr lang="tr-TR" sz="2800" dirty="0">
                <a:solidFill>
                  <a:srgbClr val="002060"/>
                </a:solidFill>
                <a:latin typeface="Calibri" panose="020F0502020204030204" pitchFamily="34" charset="0"/>
              </a:rPr>
              <a:t>giyiniyor”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Annemin beni amcamla yalnız bırakmasından </a:t>
            </a:r>
            <a:r>
              <a:rPr lang="tr-TR" sz="2800" dirty="0" smtClean="0">
                <a:solidFill>
                  <a:srgbClr val="002060"/>
                </a:solidFill>
                <a:latin typeface="Calibri" panose="020F0502020204030204" pitchFamily="34" charset="0"/>
              </a:rPr>
              <a:t>hiç hoşlanmıyorum</a:t>
            </a:r>
            <a:r>
              <a:rPr lang="tr-TR" sz="2800" dirty="0">
                <a:solidFill>
                  <a:srgbClr val="002060"/>
                </a:solidFill>
                <a:latin typeface="Calibri" panose="020F0502020204030204" pitchFamily="34" charset="0"/>
              </a:rPr>
              <a:t>”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Komşumuzun oğlu beni çok sıkıştırıyor”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Tanıdığım bir kız var, annesine rahatsız edildiğini söyledi fakat annesi ona inanmadı</a:t>
            </a:r>
            <a:r>
              <a:rPr lang="tr-TR" sz="2800" dirty="0" smtClean="0">
                <a:solidFill>
                  <a:srgbClr val="002060"/>
                </a:solidFill>
                <a:latin typeface="Calibri" panose="020F0502020204030204" pitchFamily="34" charset="0"/>
              </a:rPr>
              <a:t>”…..vb.</a:t>
            </a:r>
            <a:endParaRPr lang="tr-TR" sz="2800" dirty="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endParaRPr lang="tr-TR" sz="2800" dirty="0" smtClean="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r>
              <a:rPr lang="tr-TR" sz="2800" b="1" i="1" dirty="0" smtClean="0">
                <a:solidFill>
                  <a:srgbClr val="002060"/>
                </a:solidFill>
                <a:latin typeface="Calibri" panose="020F0502020204030204" pitchFamily="34" charset="0"/>
              </a:rPr>
              <a:t>Bunun </a:t>
            </a:r>
            <a:r>
              <a:rPr lang="tr-TR" sz="2800" b="1" i="1" dirty="0">
                <a:solidFill>
                  <a:srgbClr val="002060"/>
                </a:solidFill>
                <a:latin typeface="Calibri" panose="020F0502020204030204" pitchFamily="34" charset="0"/>
              </a:rPr>
              <a:t>gibi dolaylı ifadeler kullanıyorsa çocuğu uzman birine yönlendirin</a:t>
            </a:r>
            <a:r>
              <a:rPr lang="tr-TR" sz="2800" b="1" i="1" dirty="0" smtClean="0">
                <a:solidFill>
                  <a:srgbClr val="002060"/>
                </a:solidFill>
                <a:latin typeface="Calibri" panose="020F0502020204030204" pitchFamily="34" charset="0"/>
              </a:rPr>
              <a:t>.</a:t>
            </a:r>
            <a:endParaRPr lang="tr-TR" sz="2800" b="1" i="1" dirty="0">
              <a:solidFill>
                <a:srgbClr val="002060"/>
              </a:solidFill>
              <a:latin typeface="Calibri" panose="020F0502020204030204" pitchFamily="34" charset="0"/>
            </a:endParaRPr>
          </a:p>
        </p:txBody>
      </p:sp>
      <p:sp>
        <p:nvSpPr>
          <p:cNvPr id="4" name="Başlık 4"/>
          <p:cNvSpPr txBox="1">
            <a:spLocks/>
          </p:cNvSpPr>
          <p:nvPr/>
        </p:nvSpPr>
        <p:spPr>
          <a:xfrm>
            <a:off x="754063" y="323215"/>
            <a:ext cx="109601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İstismara Dair İpuçları Olabilecek Söylemler</a:t>
            </a:r>
            <a:endParaRPr lang="tr-TR" sz="3600" kern="0" dirty="0">
              <a:solidFill>
                <a:srgbClr val="002060"/>
              </a:solidFill>
              <a:latin typeface="Calibri" panose="020F0502020204030204" pitchFamily="34" charset="0"/>
              <a:cs typeface="+mn-cs"/>
            </a:endParaRPr>
          </a:p>
        </p:txBody>
      </p:sp>
      <p:sp>
        <p:nvSpPr>
          <p:cNvPr id="2" name="Slayt Numarası Yer Tutucusu 1"/>
          <p:cNvSpPr>
            <a:spLocks noGrp="1"/>
          </p:cNvSpPr>
          <p:nvPr>
            <p:ph type="sldNum" sz="quarter" idx="16"/>
          </p:nvPr>
        </p:nvSpPr>
        <p:spPr/>
        <p:txBody>
          <a:bodyPr/>
          <a:lstStyle/>
          <a:p>
            <a:pPr>
              <a:defRPr/>
            </a:pPr>
            <a:fld id="{CE20F5B7-C63C-4441-BF9B-A90F73C2E03F}" type="slidenum">
              <a:rPr lang="en-US" smtClean="0"/>
              <a:pPr>
                <a:defRPr/>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36625" y="2505075"/>
            <a:ext cx="10252075" cy="3228975"/>
          </a:xfrm>
        </p:spPr>
        <p:txBody>
          <a:bodyPr rtlCol="0">
            <a:noAutofit/>
          </a:bodyPr>
          <a:lstStyle/>
          <a:p>
            <a:pPr indent="-182880" eaLnBrk="1" fontAlgn="auto" hangingPunct="1">
              <a:buClr>
                <a:srgbClr val="002060"/>
              </a:buClr>
              <a:buFont typeface="Wingdings" panose="05000000000000000000" pitchFamily="2" charset="2"/>
              <a:buChar char="Ø"/>
              <a:defRPr/>
            </a:pPr>
            <a:r>
              <a:rPr lang="tr-TR" sz="3200" dirty="0" smtClean="0">
                <a:solidFill>
                  <a:srgbClr val="002060"/>
                </a:solidFill>
                <a:latin typeface="Calibri" panose="020F0502020204030204" pitchFamily="34" charset="0"/>
              </a:rPr>
              <a:t>“</a:t>
            </a:r>
            <a:r>
              <a:rPr lang="tr-TR" sz="3200" dirty="0">
                <a:solidFill>
                  <a:srgbClr val="002060"/>
                </a:solidFill>
                <a:latin typeface="Calibri" panose="020F0502020204030204" pitchFamily="34" charset="0"/>
              </a:rPr>
              <a:t>Bunun olduğundan emin </a:t>
            </a:r>
            <a:r>
              <a:rPr lang="tr-TR" sz="3200" dirty="0" smtClean="0">
                <a:solidFill>
                  <a:srgbClr val="002060"/>
                </a:solidFill>
                <a:latin typeface="Calibri" panose="020F0502020204030204" pitchFamily="34" charset="0"/>
              </a:rPr>
              <a:t>misin”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“Doğru mu </a:t>
            </a:r>
            <a:r>
              <a:rPr lang="tr-TR" sz="3200" dirty="0" smtClean="0">
                <a:solidFill>
                  <a:srgbClr val="002060"/>
                </a:solidFill>
                <a:latin typeface="Calibri" panose="020F0502020204030204" pitchFamily="34" charset="0"/>
              </a:rPr>
              <a:t>söylüyorsun”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“Bu bir daha olursa bana haber ver”. </a:t>
            </a: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“Neden karşı </a:t>
            </a:r>
            <a:r>
              <a:rPr lang="tr-TR" sz="3200" dirty="0" smtClean="0">
                <a:solidFill>
                  <a:srgbClr val="002060"/>
                </a:solidFill>
                <a:latin typeface="Calibri" panose="020F0502020204030204" pitchFamily="34" charset="0"/>
              </a:rPr>
              <a:t>koymadın”.</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“Şimdiye kadar neden </a:t>
            </a:r>
            <a:r>
              <a:rPr lang="tr-TR" sz="3200" dirty="0" smtClean="0">
                <a:solidFill>
                  <a:srgbClr val="002060"/>
                </a:solidFill>
                <a:latin typeface="Calibri" panose="020F0502020204030204" pitchFamily="34" charset="0"/>
              </a:rPr>
              <a:t>anlatmadın”</a:t>
            </a:r>
            <a:endParaRPr lang="tr-TR" sz="3200" dirty="0">
              <a:solidFill>
                <a:srgbClr val="002060"/>
              </a:solidFill>
              <a:latin typeface="Calibri" panose="020F0502020204030204" pitchFamily="34" charset="0"/>
            </a:endParaRPr>
          </a:p>
          <a:p>
            <a:pPr marL="457200" indent="-457200" eaLnBrk="1" fontAlgn="auto" hangingPunct="1">
              <a:buClr>
                <a:srgbClr val="002060"/>
              </a:buClr>
              <a:buFont typeface="Wingdings" panose="05000000000000000000" pitchFamily="2" charset="2"/>
              <a:buChar char="Ø"/>
              <a:defRPr/>
            </a:pPr>
            <a:endParaRPr lang="tr-TR" sz="3200" dirty="0">
              <a:solidFill>
                <a:srgbClr val="002060"/>
              </a:solidFill>
              <a:latin typeface="Calibri" panose="020F0502020204030204" pitchFamily="34" charset="0"/>
            </a:endParaRPr>
          </a:p>
        </p:txBody>
      </p:sp>
      <p:sp>
        <p:nvSpPr>
          <p:cNvPr id="4" name="Başlık 4"/>
          <p:cNvSpPr txBox="1">
            <a:spLocks/>
          </p:cNvSpPr>
          <p:nvPr/>
        </p:nvSpPr>
        <p:spPr>
          <a:xfrm>
            <a:off x="582613" y="868363"/>
            <a:ext cx="10960100"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Aşağıdakilere Benzer Sorulardan ve İfadelerden Kesinlikle KAÇININ!</a:t>
            </a:r>
            <a:endParaRPr lang="tr-TR" sz="3600" kern="0" dirty="0">
              <a:solidFill>
                <a:srgbClr val="002060"/>
              </a:solidFill>
              <a:latin typeface="Calibri" panose="020F0502020204030204" pitchFamily="34" charset="0"/>
              <a:cs typeface="+mn-cs"/>
            </a:endParaRPr>
          </a:p>
        </p:txBody>
      </p:sp>
      <p:sp>
        <p:nvSpPr>
          <p:cNvPr id="2" name="Slayt Numarası Yer Tutucusu 1"/>
          <p:cNvSpPr>
            <a:spLocks noGrp="1"/>
          </p:cNvSpPr>
          <p:nvPr>
            <p:ph type="sldNum" sz="quarter" idx="16"/>
          </p:nvPr>
        </p:nvSpPr>
        <p:spPr/>
        <p:txBody>
          <a:bodyPr/>
          <a:lstStyle/>
          <a:p>
            <a:pPr>
              <a:defRPr/>
            </a:pPr>
            <a:fld id="{81DBB60C-2408-4042-8E3F-0D35E78152D9}"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4"/>
          <p:cNvSpPr txBox="1">
            <a:spLocks/>
          </p:cNvSpPr>
          <p:nvPr/>
        </p:nvSpPr>
        <p:spPr>
          <a:xfrm>
            <a:off x="630238" y="631825"/>
            <a:ext cx="10961687"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4" name="Dikdörtgen 3"/>
          <p:cNvSpPr/>
          <p:nvPr/>
        </p:nvSpPr>
        <p:spPr>
          <a:xfrm>
            <a:off x="630238" y="1155700"/>
            <a:ext cx="11007725" cy="5386090"/>
          </a:xfrm>
          <a:prstGeom prst="rect">
            <a:avLst/>
          </a:prstGeom>
        </p:spPr>
        <p:txBody>
          <a:bodyPr>
            <a:spAutoFit/>
          </a:bodyPr>
          <a:lstStyle/>
          <a:p>
            <a:pPr marL="342900" indent="-342900" fontAlgn="auto">
              <a:spcBef>
                <a:spcPts val="0"/>
              </a:spcBef>
              <a:spcAft>
                <a:spcPts val="0"/>
              </a:spcAft>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cs typeface="+mn-cs"/>
              </a:rPr>
              <a:t>Yapacağınız en iyi şey, onu dinleyerek inandığınızı göstermenizdir.</a:t>
            </a:r>
          </a:p>
          <a:p>
            <a:pPr marL="342900" indent="-342900" fontAlgn="auto">
              <a:spcBef>
                <a:spcPts val="0"/>
              </a:spcBef>
              <a:spcAft>
                <a:spcPts val="0"/>
              </a:spcAft>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cs typeface="+mn-cs"/>
              </a:rPr>
              <a:t>Olanlardan dolayı sizin de çok üzgün olduğunuzu, her zaman yanında olacağınızı ve bu olayın onun suçu olmadığını belirtin </a:t>
            </a:r>
          </a:p>
          <a:p>
            <a:pPr marL="342900" indent="-342900" fontAlgn="auto">
              <a:spcBef>
                <a:spcPts val="0"/>
              </a:spcBef>
              <a:spcAft>
                <a:spcPts val="0"/>
              </a:spcAft>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cs typeface="+mn-cs"/>
              </a:rPr>
              <a:t>Cinsel istismar oluşmuşsa mutlaka önce ilgili kurumlara başvurulmalı vücutta ve giysilerde hiçbir temizlik yapılmadan muayeneye gidilmelidir. Banyo yapmak, giysileri değiştirmek gibi davranışlar saldırganın ve suçun belirlenmesinde yardımcı olabilecek ipucu ve kanıtların yok olmasına yol açabilir. Deliller için ilk 72 saat çok önemlidir. </a:t>
            </a:r>
            <a:endParaRPr lang="tr-TR" sz="2400" dirty="0" smtClean="0">
              <a:solidFill>
                <a:srgbClr val="002060"/>
              </a:solidFill>
              <a:latin typeface="Calibri" panose="020F0502020204030204" pitchFamily="34" charset="0"/>
              <a:cs typeface="+mn-cs"/>
            </a:endParaRPr>
          </a:p>
          <a:p>
            <a:pPr marL="342900" indent="-342900" fontAlgn="auto">
              <a:spcBef>
                <a:spcPts val="0"/>
              </a:spcBef>
              <a:spcAft>
                <a:spcPts val="0"/>
              </a:spcAft>
              <a:buClr>
                <a:srgbClr val="002060"/>
              </a:buClr>
              <a:buFont typeface="Wingdings" panose="05000000000000000000" pitchFamily="2" charset="2"/>
              <a:buChar char="Ø"/>
              <a:defRPr/>
            </a:pPr>
            <a:r>
              <a:rPr lang="tr-TR" sz="2400" dirty="0" smtClean="0">
                <a:solidFill>
                  <a:srgbClr val="002060"/>
                </a:solidFill>
                <a:latin typeface="Calibri" panose="020F0502020204030204" pitchFamily="34" charset="0"/>
                <a:cs typeface="+mn-cs"/>
              </a:rPr>
              <a:t>Tüm ihmal ve istismar türleri için bildirim yükümlülüğü zorunludur.</a:t>
            </a:r>
            <a:endParaRPr lang="tr-TR" sz="2400" dirty="0">
              <a:solidFill>
                <a:srgbClr val="002060"/>
              </a:solidFill>
              <a:latin typeface="Calibri" panose="020F0502020204030204" pitchFamily="34" charset="0"/>
              <a:cs typeface="+mn-cs"/>
            </a:endParaRPr>
          </a:p>
          <a:p>
            <a:pPr marL="342900" indent="-342900" fontAlgn="auto">
              <a:spcBef>
                <a:spcPts val="0"/>
              </a:spcBef>
              <a:spcAft>
                <a:spcPts val="0"/>
              </a:spcAft>
              <a:buClr>
                <a:srgbClr val="002060"/>
              </a:buClr>
              <a:buFont typeface="Wingdings" panose="05000000000000000000" pitchFamily="2" charset="2"/>
              <a:buChar char="Ø"/>
              <a:defRPr/>
            </a:pPr>
            <a:endParaRPr lang="tr-TR" sz="2400" dirty="0">
              <a:solidFill>
                <a:srgbClr val="002060"/>
              </a:solidFill>
              <a:latin typeface="Calibri" panose="020F0502020204030204" pitchFamily="34" charset="0"/>
              <a:cs typeface="+mn-cs"/>
            </a:endParaRPr>
          </a:p>
          <a:p>
            <a:pPr algn="ctr" fontAlgn="auto">
              <a:spcBef>
                <a:spcPts val="0"/>
              </a:spcBef>
              <a:spcAft>
                <a:spcPts val="0"/>
              </a:spcAft>
              <a:buClr>
                <a:srgbClr val="002060"/>
              </a:buClr>
              <a:defRPr/>
            </a:pPr>
            <a:r>
              <a:rPr lang="tr-TR" sz="3200" dirty="0">
                <a:solidFill>
                  <a:srgbClr val="002060"/>
                </a:solidFill>
                <a:latin typeface="Calibri" panose="020F0502020204030204" pitchFamily="34" charset="0"/>
                <a:cs typeface="+mn-cs"/>
              </a:rPr>
              <a:t>Eğer çocuğunuz böyle bir duruma maruz kalmışsa, hem siz hem de çocuğunuz mutlaka uzman yardımı almalıdır. </a:t>
            </a:r>
          </a:p>
          <a:p>
            <a:pPr algn="ctr" fontAlgn="auto">
              <a:spcBef>
                <a:spcPts val="0"/>
              </a:spcBef>
              <a:spcAft>
                <a:spcPts val="0"/>
              </a:spcAft>
              <a:buClr>
                <a:srgbClr val="002060"/>
              </a:buClr>
              <a:defRPr/>
            </a:pPr>
            <a:endParaRPr lang="tr-TR" sz="3200" dirty="0">
              <a:solidFill>
                <a:srgbClr val="002060"/>
              </a:solidFill>
              <a:latin typeface="Calibri" panose="020F0502020204030204" pitchFamily="34" charset="0"/>
              <a:cs typeface="+mn-cs"/>
            </a:endParaRPr>
          </a:p>
          <a:p>
            <a:pPr algn="ctr" fontAlgn="auto">
              <a:spcBef>
                <a:spcPts val="0"/>
              </a:spcBef>
              <a:spcAft>
                <a:spcPts val="0"/>
              </a:spcAft>
              <a:buClr>
                <a:srgbClr val="002060"/>
              </a:buClr>
              <a:defRPr/>
            </a:pPr>
            <a:r>
              <a:rPr lang="tr-TR" sz="3200" dirty="0">
                <a:solidFill>
                  <a:srgbClr val="002060"/>
                </a:solidFill>
                <a:latin typeface="Calibri" panose="020F0502020204030204" pitchFamily="34" charset="0"/>
                <a:cs typeface="+mn-cs"/>
              </a:rPr>
              <a:t>Unutmayın bu onun suçu değil…</a:t>
            </a:r>
          </a:p>
        </p:txBody>
      </p:sp>
      <p:sp>
        <p:nvSpPr>
          <p:cNvPr id="46084" name="Dikdörtgen 1"/>
          <p:cNvSpPr>
            <a:spLocks noChangeArrowheads="1"/>
          </p:cNvSpPr>
          <p:nvPr/>
        </p:nvSpPr>
        <p:spPr bwMode="auto">
          <a:xfrm>
            <a:off x="404813" y="369888"/>
            <a:ext cx="107108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2800" b="1">
                <a:solidFill>
                  <a:srgbClr val="002060"/>
                </a:solidFill>
              </a:rPr>
              <a:t>İhmal ve İstismar Durumuyla Karşılaşırsam ‘Ne Yapmalıyım?’</a:t>
            </a:r>
            <a:endParaRPr lang="tr-TR" altLang="tr-TR" sz="2800">
              <a:solidFill>
                <a:srgbClr val="002060"/>
              </a:solidFill>
            </a:endParaRPr>
          </a:p>
        </p:txBody>
      </p:sp>
      <p:sp>
        <p:nvSpPr>
          <p:cNvPr id="2" name="Slayt Numarası Yer Tutucusu 1"/>
          <p:cNvSpPr>
            <a:spLocks noGrp="1"/>
          </p:cNvSpPr>
          <p:nvPr>
            <p:ph type="sldNum" sz="quarter" idx="17"/>
          </p:nvPr>
        </p:nvSpPr>
        <p:spPr/>
        <p:txBody>
          <a:bodyPr/>
          <a:lstStyle/>
          <a:p>
            <a:pPr>
              <a:defRPr/>
            </a:pPr>
            <a:fld id="{26C67278-481B-454F-BE9F-A4E27876C315}"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7"/>
          </p:nvPr>
        </p:nvSpPr>
        <p:spPr/>
        <p:txBody>
          <a:bodyPr/>
          <a:lstStyle/>
          <a:p>
            <a:pPr>
              <a:defRPr/>
            </a:pPr>
            <a:fld id="{980779AA-EFE3-441E-BB8D-387C4AA96981}" type="slidenum">
              <a:rPr lang="en-US" smtClean="0"/>
              <a:pPr>
                <a:defRPr/>
              </a:pPr>
              <a:t>54</a:t>
            </a:fld>
            <a:endParaRPr lang="en-US" dirty="0"/>
          </a:p>
        </p:txBody>
      </p:sp>
      <p:sp>
        <p:nvSpPr>
          <p:cNvPr id="6" name="Dikdörtgen 5">
            <a:hlinkClick r:id="rId3" action="ppaction://hlinkfile"/>
          </p:cNvPr>
          <p:cNvSpPr>
            <a:spLocks noChangeArrowheads="1"/>
          </p:cNvSpPr>
          <p:nvPr/>
        </p:nvSpPr>
        <p:spPr bwMode="auto">
          <a:xfrm>
            <a:off x="2099506" y="5218822"/>
            <a:ext cx="43077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tr-TR" altLang="tr-TR" sz="3200" b="1" dirty="0" smtClean="0">
                <a:solidFill>
                  <a:srgbClr val="FF0000"/>
                </a:solidFill>
              </a:rPr>
              <a:t>VİDEO 7 ZORUNDAYIM</a:t>
            </a:r>
            <a:endParaRPr lang="tr-TR" altLang="tr-TR" sz="3200" dirty="0">
              <a:solidFill>
                <a:srgbClr val="FF0000"/>
              </a:solidFill>
            </a:endParaRPr>
          </a:p>
        </p:txBody>
      </p:sp>
    </p:spTree>
    <p:extLst>
      <p:ext uri="{BB962C8B-B14F-4D97-AF65-F5344CB8AC3E}">
        <p14:creationId xmlns:p14="http://schemas.microsoft.com/office/powerpoint/2010/main" xmlns="" val="4150521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xmlns="" val="1276419942"/>
              </p:ext>
            </p:extLst>
          </p:nvPr>
        </p:nvGraphicFramePr>
        <p:xfrm>
          <a:off x="472440" y="1175130"/>
          <a:ext cx="11234693" cy="5682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4"/>
          <p:cNvSpPr txBox="1">
            <a:spLocks/>
          </p:cNvSpPr>
          <p:nvPr/>
        </p:nvSpPr>
        <p:spPr>
          <a:xfrm>
            <a:off x="754063" y="217488"/>
            <a:ext cx="10960100" cy="6477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Zorunlu Bildirim Yapılması Gereken Kurumlar</a:t>
            </a:r>
            <a:endParaRPr lang="tr-TR" sz="3600" kern="0" dirty="0">
              <a:solidFill>
                <a:srgbClr val="002060"/>
              </a:solidFill>
              <a:latin typeface="Calibri" panose="020F0502020204030204" pitchFamily="34" charset="0"/>
              <a:cs typeface="+mn-cs"/>
            </a:endParaRPr>
          </a:p>
        </p:txBody>
      </p:sp>
      <p:sp>
        <p:nvSpPr>
          <p:cNvPr id="6" name="5 Slayt Numarası Yer Tutucusu"/>
          <p:cNvSpPr>
            <a:spLocks noGrp="1"/>
          </p:cNvSpPr>
          <p:nvPr>
            <p:ph type="sldNum" sz="quarter" idx="16"/>
          </p:nvPr>
        </p:nvSpPr>
        <p:spPr/>
        <p:txBody>
          <a:bodyPr/>
          <a:lstStyle/>
          <a:p>
            <a:pPr>
              <a:defRPr/>
            </a:pPr>
            <a:fld id="{77B6C434-9274-4D9B-9CC2-12433CFF3D02}" type="slidenum">
              <a:rPr lang="en-US" smtClean="0"/>
              <a:pPr>
                <a:defRPr/>
              </a:pPr>
              <a:t>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A62D0F1-AE28-4126-8F35-B8749557EE4F}"/>
                                            </p:graphicEl>
                                          </p:spTgt>
                                        </p:tgtEl>
                                        <p:attrNameLst>
                                          <p:attrName>style.visibility</p:attrName>
                                        </p:attrNameLst>
                                      </p:cBhvr>
                                      <p:to>
                                        <p:strVal val="visible"/>
                                      </p:to>
                                    </p:set>
                                    <p:animEffect transition="in" filter="fade">
                                      <p:cBhvr>
                                        <p:cTn id="7" dur="2000"/>
                                        <p:tgtEl>
                                          <p:spTgt spid="4">
                                            <p:graphicEl>
                                              <a:dgm id="{EA62D0F1-AE28-4126-8F35-B8749557EE4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F1C041-09C7-4B31-8D9D-4789FF8225A8}"/>
                                            </p:graphicEl>
                                          </p:spTgt>
                                        </p:tgtEl>
                                        <p:attrNameLst>
                                          <p:attrName>style.visibility</p:attrName>
                                        </p:attrNameLst>
                                      </p:cBhvr>
                                      <p:to>
                                        <p:strVal val="visible"/>
                                      </p:to>
                                    </p:set>
                                    <p:animEffect transition="in" filter="fade">
                                      <p:cBhvr>
                                        <p:cTn id="12" dur="2000"/>
                                        <p:tgtEl>
                                          <p:spTgt spid="4">
                                            <p:graphicEl>
                                              <a:dgm id="{5CF1C041-09C7-4B31-8D9D-4789FF8225A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0673A46-5659-456B-97DE-7496C80B83F1}"/>
                                            </p:graphicEl>
                                          </p:spTgt>
                                        </p:tgtEl>
                                        <p:attrNameLst>
                                          <p:attrName>style.visibility</p:attrName>
                                        </p:attrNameLst>
                                      </p:cBhvr>
                                      <p:to>
                                        <p:strVal val="visible"/>
                                      </p:to>
                                    </p:set>
                                    <p:animEffect transition="in" filter="fade">
                                      <p:cBhvr>
                                        <p:cTn id="17" dur="2000"/>
                                        <p:tgtEl>
                                          <p:spTgt spid="4">
                                            <p:graphicEl>
                                              <a:dgm id="{70673A46-5659-456B-97DE-7496C80B83F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24EFCCC-2CF0-490D-848C-58360726E62D}"/>
                                            </p:graphicEl>
                                          </p:spTgt>
                                        </p:tgtEl>
                                        <p:attrNameLst>
                                          <p:attrName>style.visibility</p:attrName>
                                        </p:attrNameLst>
                                      </p:cBhvr>
                                      <p:to>
                                        <p:strVal val="visible"/>
                                      </p:to>
                                    </p:set>
                                    <p:animEffect transition="in" filter="fade">
                                      <p:cBhvr>
                                        <p:cTn id="22" dur="2000"/>
                                        <p:tgtEl>
                                          <p:spTgt spid="4">
                                            <p:graphicEl>
                                              <a:dgm id="{324EFCCC-2CF0-490D-848C-58360726E6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CD2D6DB-32C0-4CDD-AE4C-F0AD1F6753BE}"/>
                                            </p:graphicEl>
                                          </p:spTgt>
                                        </p:tgtEl>
                                        <p:attrNameLst>
                                          <p:attrName>style.visibility</p:attrName>
                                        </p:attrNameLst>
                                      </p:cBhvr>
                                      <p:to>
                                        <p:strVal val="visible"/>
                                      </p:to>
                                    </p:set>
                                    <p:animEffect transition="in" filter="fade">
                                      <p:cBhvr>
                                        <p:cTn id="27" dur="2000"/>
                                        <p:tgtEl>
                                          <p:spTgt spid="4">
                                            <p:graphicEl>
                                              <a:dgm id="{0CD2D6DB-32C0-4CDD-AE4C-F0AD1F6753B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96671A2-72B9-4D87-9E46-08E3EFA055B3}"/>
                                            </p:graphicEl>
                                          </p:spTgt>
                                        </p:tgtEl>
                                        <p:attrNameLst>
                                          <p:attrName>style.visibility</p:attrName>
                                        </p:attrNameLst>
                                      </p:cBhvr>
                                      <p:to>
                                        <p:strVal val="visible"/>
                                      </p:to>
                                    </p:set>
                                    <p:animEffect transition="in" filter="fade">
                                      <p:cBhvr>
                                        <p:cTn id="32" dur="2000"/>
                                        <p:tgtEl>
                                          <p:spTgt spid="4">
                                            <p:graphicEl>
                                              <a:dgm id="{C96671A2-72B9-4D87-9E46-08E3EFA055B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82F67B18-3222-4739-9DE1-0F40F0C3B490}"/>
                                            </p:graphicEl>
                                          </p:spTgt>
                                        </p:tgtEl>
                                        <p:attrNameLst>
                                          <p:attrName>style.visibility</p:attrName>
                                        </p:attrNameLst>
                                      </p:cBhvr>
                                      <p:to>
                                        <p:strVal val="visible"/>
                                      </p:to>
                                    </p:set>
                                    <p:animEffect transition="in" filter="fade">
                                      <p:cBhvr>
                                        <p:cTn id="37" dur="2000"/>
                                        <p:tgtEl>
                                          <p:spTgt spid="4">
                                            <p:graphicEl>
                                              <a:dgm id="{82F67B18-3222-4739-9DE1-0F40F0C3B49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F780B334-AFCC-42DC-B9D5-E235B40C470D}"/>
                                            </p:graphicEl>
                                          </p:spTgt>
                                        </p:tgtEl>
                                        <p:attrNameLst>
                                          <p:attrName>style.visibility</p:attrName>
                                        </p:attrNameLst>
                                      </p:cBhvr>
                                      <p:to>
                                        <p:strVal val="visible"/>
                                      </p:to>
                                    </p:set>
                                    <p:animEffect transition="in" filter="fade">
                                      <p:cBhvr>
                                        <p:cTn id="42" dur="2000"/>
                                        <p:tgtEl>
                                          <p:spTgt spid="4">
                                            <p:graphicEl>
                                              <a:dgm id="{F780B334-AFCC-42DC-B9D5-E235B40C470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CA65AD11-B74C-46D7-A2C3-0BA80A951B2D}"/>
                                            </p:graphicEl>
                                          </p:spTgt>
                                        </p:tgtEl>
                                        <p:attrNameLst>
                                          <p:attrName>style.visibility</p:attrName>
                                        </p:attrNameLst>
                                      </p:cBhvr>
                                      <p:to>
                                        <p:strVal val="visible"/>
                                      </p:to>
                                    </p:set>
                                    <p:animEffect transition="in" filter="fade">
                                      <p:cBhvr>
                                        <p:cTn id="47" dur="2000"/>
                                        <p:tgtEl>
                                          <p:spTgt spid="4">
                                            <p:graphicEl>
                                              <a:dgm id="{CA65AD11-B74C-46D7-A2C3-0BA80A951B2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436D8F7E-84A0-40F1-A765-A9EFBBFD5B77}"/>
                                            </p:graphicEl>
                                          </p:spTgt>
                                        </p:tgtEl>
                                        <p:attrNameLst>
                                          <p:attrName>style.visibility</p:attrName>
                                        </p:attrNameLst>
                                      </p:cBhvr>
                                      <p:to>
                                        <p:strVal val="visible"/>
                                      </p:to>
                                    </p:set>
                                    <p:animEffect transition="in" filter="fade">
                                      <p:cBhvr>
                                        <p:cTn id="52" dur="2000"/>
                                        <p:tgtEl>
                                          <p:spTgt spid="4">
                                            <p:graphicEl>
                                              <a:dgm id="{436D8F7E-84A0-40F1-A765-A9EFBBFD5B7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9D54ADA9-968E-43FB-814E-D66D91E0F3FC}"/>
                                            </p:graphicEl>
                                          </p:spTgt>
                                        </p:tgtEl>
                                        <p:attrNameLst>
                                          <p:attrName>style.visibility</p:attrName>
                                        </p:attrNameLst>
                                      </p:cBhvr>
                                      <p:to>
                                        <p:strVal val="visible"/>
                                      </p:to>
                                    </p:set>
                                    <p:animEffect transition="in" filter="fade">
                                      <p:cBhvr>
                                        <p:cTn id="57" dur="2000"/>
                                        <p:tgtEl>
                                          <p:spTgt spid="4">
                                            <p:graphicEl>
                                              <a:dgm id="{9D54ADA9-968E-43FB-814E-D66D91E0F3F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graphicEl>
                                              <a:dgm id="{36987781-A9E4-46F3-B3AD-3660827245BC}"/>
                                            </p:graphicEl>
                                          </p:spTgt>
                                        </p:tgtEl>
                                        <p:attrNameLst>
                                          <p:attrName>style.visibility</p:attrName>
                                        </p:attrNameLst>
                                      </p:cBhvr>
                                      <p:to>
                                        <p:strVal val="visible"/>
                                      </p:to>
                                    </p:set>
                                    <p:animEffect transition="in" filter="fade">
                                      <p:cBhvr>
                                        <p:cTn id="62" dur="2000"/>
                                        <p:tgtEl>
                                          <p:spTgt spid="4">
                                            <p:graphicEl>
                                              <a:dgm id="{36987781-A9E4-46F3-B3AD-3660827245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2709863" y="1727200"/>
            <a:ext cx="6727825"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Bildirim Yükümlülüğü</a:t>
            </a:r>
          </a:p>
          <a:p>
            <a:pPr algn="ctr" fontAlgn="auto">
              <a:spcBef>
                <a:spcPts val="0"/>
              </a:spcBef>
              <a:spcAft>
                <a:spcPts val="0"/>
              </a:spcAft>
              <a:defRPr/>
            </a:pPr>
            <a:r>
              <a:rPr lang="tr-TR" sz="2800" dirty="0">
                <a:latin typeface="Calibri" panose="020F0502020204030204" pitchFamily="34" charset="0"/>
              </a:rPr>
              <a:t>Çocuk Koruma Kanunu Madde 6</a:t>
            </a:r>
          </a:p>
        </p:txBody>
      </p:sp>
      <p:sp>
        <p:nvSpPr>
          <p:cNvPr id="48132" name="Dikdörtgen 5"/>
          <p:cNvSpPr>
            <a:spLocks noChangeArrowheads="1"/>
          </p:cNvSpPr>
          <p:nvPr/>
        </p:nvSpPr>
        <p:spPr bwMode="auto">
          <a:xfrm>
            <a:off x="1246188" y="3076575"/>
            <a:ext cx="9253537"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lnSpc>
                <a:spcPct val="150000"/>
              </a:lnSpc>
              <a:spcBef>
                <a:spcPct val="0"/>
              </a:spcBef>
              <a:spcAft>
                <a:spcPct val="0"/>
              </a:spcAft>
              <a:buClrTx/>
              <a:buSzTx/>
              <a:buFontTx/>
              <a:buNone/>
            </a:pPr>
            <a:r>
              <a:rPr lang="tr-TR" altLang="tr-TR" sz="2400">
                <a:solidFill>
                  <a:srgbClr val="002060"/>
                </a:solidFill>
                <a:latin typeface="Calibri" pitchFamily="34" charset="0"/>
              </a:rPr>
              <a:t>		Adli ve idari merciler, kolluk görevlileri, sağlık ve eğitim kuruluşları, sivil toplum kuruluşları, korunma ihtiyacı olan çocuğu Aile ve Sosyal Politikalar Genel Müdürlüğü  kurumuna bildirmekle yükümlüdür.  </a:t>
            </a:r>
          </a:p>
        </p:txBody>
      </p:sp>
      <p:sp>
        <p:nvSpPr>
          <p:cNvPr id="2" name="Slayt Numarası Yer Tutucusu 1"/>
          <p:cNvSpPr>
            <a:spLocks noGrp="1"/>
          </p:cNvSpPr>
          <p:nvPr>
            <p:ph type="sldNum" sz="quarter" idx="16"/>
          </p:nvPr>
        </p:nvSpPr>
        <p:spPr/>
        <p:txBody>
          <a:bodyPr/>
          <a:lstStyle/>
          <a:p>
            <a:pPr>
              <a:defRPr/>
            </a:pPr>
            <a:fld id="{3DD115E7-102D-49AE-9B64-F769A7F2B429}"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6" name="Metin kutusu 5"/>
          <p:cNvSpPr txBox="1"/>
          <p:nvPr/>
        </p:nvSpPr>
        <p:spPr>
          <a:xfrm>
            <a:off x="611188" y="3033713"/>
            <a:ext cx="1992312" cy="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278</a:t>
            </a:r>
          </a:p>
        </p:txBody>
      </p:sp>
      <p:sp>
        <p:nvSpPr>
          <p:cNvPr id="8" name="Metin kutusu 7"/>
          <p:cNvSpPr txBox="1"/>
          <p:nvPr/>
        </p:nvSpPr>
        <p:spPr>
          <a:xfrm>
            <a:off x="2603500" y="1727200"/>
            <a:ext cx="6932613"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Bildirim Yükümlülüğü</a:t>
            </a:r>
          </a:p>
          <a:p>
            <a:pPr algn="ctr" fontAlgn="auto">
              <a:spcBef>
                <a:spcPts val="0"/>
              </a:spcBef>
              <a:spcAft>
                <a:spcPts val="0"/>
              </a:spcAft>
              <a:defRPr/>
            </a:pPr>
            <a:r>
              <a:rPr lang="tr-TR" sz="2800" dirty="0">
                <a:latin typeface="Calibri" panose="020F0502020204030204" pitchFamily="34" charset="0"/>
              </a:rPr>
              <a:t>Türk Ceza Kanunu</a:t>
            </a:r>
          </a:p>
        </p:txBody>
      </p:sp>
      <p:sp>
        <p:nvSpPr>
          <p:cNvPr id="11" name="Metin kutusu 10"/>
          <p:cNvSpPr txBox="1"/>
          <p:nvPr/>
        </p:nvSpPr>
        <p:spPr>
          <a:xfrm>
            <a:off x="611188" y="4216400"/>
            <a:ext cx="1992312"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279</a:t>
            </a:r>
          </a:p>
        </p:txBody>
      </p:sp>
      <p:sp>
        <p:nvSpPr>
          <p:cNvPr id="49158" name="Dikdörtgen 11"/>
          <p:cNvSpPr>
            <a:spLocks noChangeArrowheads="1"/>
          </p:cNvSpPr>
          <p:nvPr/>
        </p:nvSpPr>
        <p:spPr bwMode="auto">
          <a:xfrm>
            <a:off x="2936875" y="3013075"/>
            <a:ext cx="8636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(1) İşlenmekte olan bir suçu yetkili makamlara bildirmeyen kişi, bir yıla kadar hapis cezası ile cezalandırılır.</a:t>
            </a:r>
          </a:p>
        </p:txBody>
      </p:sp>
      <p:sp>
        <p:nvSpPr>
          <p:cNvPr id="49159" name="Dikdörtgen 9"/>
          <p:cNvSpPr>
            <a:spLocks noChangeArrowheads="1"/>
          </p:cNvSpPr>
          <p:nvPr/>
        </p:nvSpPr>
        <p:spPr bwMode="auto">
          <a:xfrm>
            <a:off x="2936875" y="4230688"/>
            <a:ext cx="849312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p:txBody>
      </p:sp>
      <p:sp>
        <p:nvSpPr>
          <p:cNvPr id="2" name="Slayt Numarası Yer Tutucusu 1"/>
          <p:cNvSpPr>
            <a:spLocks noGrp="1"/>
          </p:cNvSpPr>
          <p:nvPr>
            <p:ph type="sldNum" sz="quarter" idx="16"/>
          </p:nvPr>
        </p:nvSpPr>
        <p:spPr/>
        <p:txBody>
          <a:bodyPr/>
          <a:lstStyle/>
          <a:p>
            <a:pPr>
              <a:defRPr/>
            </a:pPr>
            <a:fld id="{5B3421F7-5894-4875-BB2E-5923285AC5F3}"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611188" y="2636838"/>
            <a:ext cx="1992312"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225</a:t>
            </a:r>
          </a:p>
        </p:txBody>
      </p:sp>
      <p:sp>
        <p:nvSpPr>
          <p:cNvPr id="50180" name="Dikdörtgen 8"/>
          <p:cNvSpPr>
            <a:spLocks noChangeArrowheads="1"/>
          </p:cNvSpPr>
          <p:nvPr/>
        </p:nvSpPr>
        <p:spPr bwMode="auto">
          <a:xfrm>
            <a:off x="2792413" y="2636838"/>
            <a:ext cx="87804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Alenen cinsel ilişkide bulunan ya da teşhircilik yapan kişi 6 aydan 1 yıla kadar hapis cezası ile cezalandırılır</a:t>
            </a:r>
          </a:p>
        </p:txBody>
      </p:sp>
      <p:sp>
        <p:nvSpPr>
          <p:cNvPr id="6" name="Metin kutusu 5"/>
          <p:cNvSpPr txBox="1"/>
          <p:nvPr/>
        </p:nvSpPr>
        <p:spPr>
          <a:xfrm>
            <a:off x="611188" y="3624263"/>
            <a:ext cx="1992312" cy="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226</a:t>
            </a:r>
          </a:p>
        </p:txBody>
      </p:sp>
      <p:sp>
        <p:nvSpPr>
          <p:cNvPr id="50182" name="Dikdörtgen 6"/>
          <p:cNvSpPr>
            <a:spLocks noChangeArrowheads="1"/>
          </p:cNvSpPr>
          <p:nvPr/>
        </p:nvSpPr>
        <p:spPr bwMode="auto">
          <a:xfrm>
            <a:off x="2792413" y="3546475"/>
            <a:ext cx="87804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Müstehcen görüntü yazı veya sözleri içeren görüntülerin üretiminde çocukları kullanan kişi 5 yıldan 10 yıla kadar hapis ve 5000 güne kadar adli para cezası ile cezalandırılır.</a:t>
            </a:r>
          </a:p>
        </p:txBody>
      </p:sp>
      <p:sp>
        <p:nvSpPr>
          <p:cNvPr id="11" name="Metin kutusu 10"/>
          <p:cNvSpPr txBox="1"/>
          <p:nvPr/>
        </p:nvSpPr>
        <p:spPr>
          <a:xfrm>
            <a:off x="611188" y="4935538"/>
            <a:ext cx="1992312" cy="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227</a:t>
            </a:r>
          </a:p>
        </p:txBody>
      </p:sp>
      <p:sp>
        <p:nvSpPr>
          <p:cNvPr id="50184" name="Dikdörtgen 11"/>
          <p:cNvSpPr>
            <a:spLocks noChangeArrowheads="1"/>
          </p:cNvSpPr>
          <p:nvPr/>
        </p:nvSpPr>
        <p:spPr bwMode="auto">
          <a:xfrm>
            <a:off x="2792413" y="4918075"/>
            <a:ext cx="863600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Çocuğu fuhuşa teşvik eden, bunun yolunu kolaylaştıran, bu maksatla tedarik eden veya barındıran ya da çocuğun fuhuşuna aracılık eden kişi 4 yıldan 10 yıla kadar hapis ve 5000 güne kadar adli para cezası ile cezalandırılır.</a:t>
            </a:r>
          </a:p>
        </p:txBody>
      </p:sp>
      <p:sp>
        <p:nvSpPr>
          <p:cNvPr id="10" name="Metin kutusu 9"/>
          <p:cNvSpPr txBox="1"/>
          <p:nvPr/>
        </p:nvSpPr>
        <p:spPr>
          <a:xfrm>
            <a:off x="2498725" y="1727200"/>
            <a:ext cx="7053263"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5237 Sayılı Türk Ceza Kanunu</a:t>
            </a:r>
          </a:p>
        </p:txBody>
      </p:sp>
      <p:sp>
        <p:nvSpPr>
          <p:cNvPr id="2" name="Slayt Numarası Yer Tutucusu 1"/>
          <p:cNvSpPr>
            <a:spLocks noGrp="1"/>
          </p:cNvSpPr>
          <p:nvPr>
            <p:ph type="sldNum" sz="quarter" idx="16"/>
          </p:nvPr>
        </p:nvSpPr>
        <p:spPr/>
        <p:txBody>
          <a:bodyPr/>
          <a:lstStyle/>
          <a:p>
            <a:pPr>
              <a:defRPr/>
            </a:pPr>
            <a:fld id="{90F4C952-AF33-43D8-819D-2B19B8271C41}"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2498725" y="1727200"/>
            <a:ext cx="7053263"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5237 Sayılı Türk Ceza Kanunu Madde 103</a:t>
            </a:r>
          </a:p>
        </p:txBody>
      </p:sp>
      <p:sp>
        <p:nvSpPr>
          <p:cNvPr id="9" name="Dikdörtgen 8"/>
          <p:cNvSpPr/>
          <p:nvPr/>
        </p:nvSpPr>
        <p:spPr>
          <a:xfrm>
            <a:off x="1028700" y="2619375"/>
            <a:ext cx="9796463" cy="3416300"/>
          </a:xfrm>
          <a:prstGeom prst="rect">
            <a:avLst/>
          </a:prstGeom>
        </p:spPr>
        <p:txBody>
          <a:bodyPr>
            <a:spAutoFit/>
          </a:bodyPr>
          <a:lstStyle/>
          <a:p>
            <a:pPr marL="457200" indent="-457200" algn="just" fontAlgn="auto">
              <a:lnSpc>
                <a:spcPct val="150000"/>
              </a:lnSpc>
              <a:spcBef>
                <a:spcPts val="0"/>
              </a:spcBef>
              <a:spcAft>
                <a:spcPts val="0"/>
              </a:spcAft>
              <a:buFontTx/>
              <a:buAutoNum type="arabicParenBoth"/>
              <a:defRPr/>
            </a:pPr>
            <a:r>
              <a:rPr lang="tr-TR" sz="2400" dirty="0">
                <a:solidFill>
                  <a:srgbClr val="002060"/>
                </a:solidFill>
                <a:latin typeface="Calibri" panose="020F0502020204030204" pitchFamily="34" charset="0"/>
                <a:cs typeface="+mn-cs"/>
              </a:rPr>
              <a:t>Çocuğu cinsel yönden istismar eden kişi, 8 yıldan 15 yıla kadar hapis cezası ile cezalandırılır. </a:t>
            </a:r>
          </a:p>
          <a:p>
            <a:pPr algn="just" fontAlgn="auto">
              <a:lnSpc>
                <a:spcPct val="150000"/>
              </a:lnSpc>
              <a:spcBef>
                <a:spcPts val="0"/>
              </a:spcBef>
              <a:spcAft>
                <a:spcPts val="0"/>
              </a:spcAft>
              <a:defRPr/>
            </a:pPr>
            <a:endParaRPr lang="tr-TR" sz="2400" dirty="0">
              <a:solidFill>
                <a:srgbClr val="002060"/>
              </a:solidFill>
              <a:latin typeface="Calibri" panose="020F0502020204030204" pitchFamily="34" charset="0"/>
              <a:cs typeface="+mn-cs"/>
            </a:endParaRPr>
          </a:p>
          <a:p>
            <a:pPr algn="just" fontAlgn="auto">
              <a:lnSpc>
                <a:spcPct val="150000"/>
              </a:lnSpc>
              <a:spcBef>
                <a:spcPts val="0"/>
              </a:spcBef>
              <a:spcAft>
                <a:spcPts val="0"/>
              </a:spcAft>
              <a:defRPr/>
            </a:pPr>
            <a:r>
              <a:rPr lang="tr-TR" sz="2400" dirty="0">
                <a:solidFill>
                  <a:srgbClr val="002060"/>
                </a:solidFill>
                <a:latin typeface="Calibri" panose="020F0502020204030204" pitchFamily="34" charset="0"/>
                <a:cs typeface="+mn-cs"/>
              </a:rPr>
              <a:t>(2) Cinsel istismarın vücuda organ veya sair bir cisim sokulması suretiyle gerçekleştirilmesi durumunda, 16 yıldan aşağı olmamak üzere hapis cezasına hükmolunur.</a:t>
            </a:r>
          </a:p>
        </p:txBody>
      </p:sp>
      <p:sp>
        <p:nvSpPr>
          <p:cNvPr id="2" name="Slayt Numarası Yer Tutucusu 1"/>
          <p:cNvSpPr>
            <a:spLocks noGrp="1"/>
          </p:cNvSpPr>
          <p:nvPr>
            <p:ph type="sldNum" sz="quarter" idx="16"/>
          </p:nvPr>
        </p:nvSpPr>
        <p:spPr/>
        <p:txBody>
          <a:bodyPr/>
          <a:lstStyle/>
          <a:p>
            <a:pPr>
              <a:defRPr/>
            </a:pPr>
            <a:fld id="{946EEDF8-E0A3-4035-B128-3A635D906CA5}"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a:xfrm>
            <a:off x="5080000" y="6370638"/>
            <a:ext cx="2438400" cy="365125"/>
          </a:xfrm>
        </p:spPr>
        <p:txBody>
          <a:bodyPr/>
          <a:lstStyle/>
          <a:p>
            <a:pPr>
              <a:defRPr/>
            </a:pPr>
            <a:fld id="{215C7ACF-0C8C-4D91-9F85-B0919DD70800}" type="slidenum">
              <a:rPr lang="en-US" smtClean="0"/>
              <a:pPr>
                <a:defRPr/>
              </a:pPr>
              <a:t>6</a:t>
            </a:fld>
            <a:endParaRPr lang="en-US" dirty="0"/>
          </a:p>
        </p:txBody>
      </p:sp>
      <p:sp>
        <p:nvSpPr>
          <p:cNvPr id="26627" name="Başlık 4"/>
          <p:cNvSpPr>
            <a:spLocks noGrp="1"/>
          </p:cNvSpPr>
          <p:nvPr>
            <p:ph type="title"/>
          </p:nvPr>
        </p:nvSpPr>
        <p:spPr bwMode="auto">
          <a:xfrm>
            <a:off x="2822575" y="595313"/>
            <a:ext cx="6145213"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FİZİKSEL İHMALİ</a:t>
            </a:r>
          </a:p>
        </p:txBody>
      </p:sp>
      <p:sp>
        <p:nvSpPr>
          <p:cNvPr id="6" name="Yuvarlatılmış Dikdörtgen 5"/>
          <p:cNvSpPr/>
          <p:nvPr/>
        </p:nvSpPr>
        <p:spPr>
          <a:xfrm>
            <a:off x="3485707" y="15614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SAĞLIK</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485707" y="279590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BESLENME</a:t>
            </a:r>
            <a:endParaRPr lang="tr-TR" sz="3600" dirty="0">
              <a:solidFill>
                <a:srgbClr val="002060"/>
              </a:solidFill>
              <a:latin typeface="Calibri" panose="020F0502020204030204" pitchFamily="34" charset="0"/>
            </a:endParaRPr>
          </a:p>
          <a:p>
            <a:pPr algn="ctr"/>
            <a:endParaRPr lang="tr-TR" dirty="0"/>
          </a:p>
        </p:txBody>
      </p:sp>
      <p:sp>
        <p:nvSpPr>
          <p:cNvPr id="8" name="Yuvarlatılmış Dikdörtgen 7"/>
          <p:cNvSpPr/>
          <p:nvPr/>
        </p:nvSpPr>
        <p:spPr>
          <a:xfrm>
            <a:off x="3485707" y="3945890"/>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BAKIM</a:t>
            </a:r>
            <a:endParaRPr lang="tr-TR" sz="3600" dirty="0">
              <a:solidFill>
                <a:srgbClr val="002060"/>
              </a:solidFill>
              <a:latin typeface="Calibri" panose="020F0502020204030204" pitchFamily="34" charset="0"/>
            </a:endParaRPr>
          </a:p>
          <a:p>
            <a:pPr algn="ctr"/>
            <a:endParaRPr lang="tr-TR" dirty="0"/>
          </a:p>
        </p:txBody>
      </p:sp>
      <p:sp>
        <p:nvSpPr>
          <p:cNvPr id="9" name="Yuvarlatılmış Dikdörtgen 8"/>
          <p:cNvSpPr/>
          <p:nvPr/>
        </p:nvSpPr>
        <p:spPr>
          <a:xfrm>
            <a:off x="3439987" y="5127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GÜVENLİ ORTAM</a:t>
            </a:r>
            <a:endParaRPr lang="tr-TR" sz="3600" dirty="0">
              <a:solidFill>
                <a:srgbClr val="002060"/>
              </a:solidFill>
              <a:latin typeface="Calibri" panose="020F0502020204030204" pitchFamily="34" charset="0"/>
            </a:endParaRPr>
          </a:p>
          <a:p>
            <a:pPr algn="ctr"/>
            <a:r>
              <a:rPr lang="tr-TR" dirty="0" smtClean="0"/>
              <a:t>1111</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ED9BADBD-8E56-47C6-A9F9-4266B68F4C29}" type="slidenum">
              <a:rPr lang="en-US" smtClean="0"/>
              <a:pPr>
                <a:defRPr/>
              </a:pPr>
              <a:t>7</a:t>
            </a:fld>
            <a:endParaRPr lang="en-US" dirty="0"/>
          </a:p>
        </p:txBody>
      </p:sp>
      <p:sp>
        <p:nvSpPr>
          <p:cNvPr id="27651" name="Başlık 4"/>
          <p:cNvSpPr>
            <a:spLocks noGrp="1"/>
          </p:cNvSpPr>
          <p:nvPr>
            <p:ph type="title"/>
          </p:nvPr>
        </p:nvSpPr>
        <p:spPr bwMode="auto">
          <a:xfrm>
            <a:off x="2365375" y="232093"/>
            <a:ext cx="6291263" cy="569912"/>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ÇOCUĞUN DUYGUSAL İHMALİ</a:t>
            </a: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21480" y="974725"/>
            <a:ext cx="3835090" cy="5471160"/>
          </a:xfrm>
          <a:prstGeom prst="rect">
            <a:avLst/>
          </a:prstGeom>
        </p:spPr>
      </p:pic>
      <p:sp>
        <p:nvSpPr>
          <p:cNvPr id="7" name="Yuvarlatılmış Dikdörtgen 6"/>
          <p:cNvSpPr/>
          <p:nvPr/>
        </p:nvSpPr>
        <p:spPr>
          <a:xfrm>
            <a:off x="1127760" y="1698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İLGİSİZLİK</a:t>
            </a:r>
            <a:endParaRPr lang="tr-TR" sz="3600" dirty="0">
              <a:solidFill>
                <a:srgbClr val="002060"/>
              </a:solidFill>
              <a:latin typeface="Calibri" panose="020F0502020204030204" pitchFamily="34" charset="0"/>
            </a:endParaRPr>
          </a:p>
          <a:p>
            <a:pPr algn="ctr"/>
            <a:endParaRPr lang="tr-TR" dirty="0"/>
          </a:p>
        </p:txBody>
      </p:sp>
      <p:sp>
        <p:nvSpPr>
          <p:cNvPr id="8" name="Yuvarlatılmış Dikdörtgen 7"/>
          <p:cNvSpPr/>
          <p:nvPr/>
        </p:nvSpPr>
        <p:spPr>
          <a:xfrm>
            <a:off x="1127760" y="29330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SEVGİ GÖSTERMEME</a:t>
            </a:r>
            <a:endParaRPr lang="tr-TR" sz="3600" dirty="0">
              <a:solidFill>
                <a:srgbClr val="002060"/>
              </a:solidFill>
              <a:latin typeface="Calibri" panose="020F0502020204030204" pitchFamily="34" charset="0"/>
            </a:endParaRPr>
          </a:p>
          <a:p>
            <a:pPr algn="ctr"/>
            <a:endParaRPr lang="tr-TR" dirty="0"/>
          </a:p>
        </p:txBody>
      </p:sp>
      <p:sp>
        <p:nvSpPr>
          <p:cNvPr id="9" name="Yuvarlatılmış Dikdörtgen 8"/>
          <p:cNvSpPr/>
          <p:nvPr/>
        </p:nvSpPr>
        <p:spPr>
          <a:xfrm>
            <a:off x="1127760" y="41827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DUYARSIZ YAKLAŞIM</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bwMode="auto">
          <a:xfrm>
            <a:off x="864870" y="2575878"/>
            <a:ext cx="10098088" cy="787400"/>
          </a:xfrm>
        </p:spPr>
        <p:txBody>
          <a:bodyPr wrap="square" numCol="1" compatLnSpc="1">
            <a:prstTxWarp prst="textNoShape">
              <a:avLst/>
            </a:prstTxWarp>
          </a:bodyPr>
          <a:lstStyle/>
          <a:p>
            <a:pPr marL="0" indent="0" algn="ctr" eaLnBrk="1" hangingPunct="1">
              <a:buFont typeface="Georgia" pitchFamily="18" charset="0"/>
              <a:buNone/>
            </a:pPr>
            <a:r>
              <a:rPr lang="tr-TR" altLang="tr-TR" sz="4400" dirty="0" smtClean="0">
                <a:solidFill>
                  <a:srgbClr val="002060"/>
                </a:solidFill>
                <a:effectLst/>
                <a:latin typeface="Calibri" pitchFamily="34" charset="0"/>
                <a:hlinkClick r:id="rId2" action="ppaction://hlinkfile"/>
              </a:rPr>
              <a:t>Video 1 Çocuk İhmali</a:t>
            </a:r>
          </a:p>
        </p:txBody>
      </p:sp>
      <p:sp>
        <p:nvSpPr>
          <p:cNvPr id="2" name="Slayt Numarası Yer Tutucusu 1"/>
          <p:cNvSpPr>
            <a:spLocks noGrp="1"/>
          </p:cNvSpPr>
          <p:nvPr>
            <p:ph type="sldNum" sz="quarter" idx="16"/>
          </p:nvPr>
        </p:nvSpPr>
        <p:spPr>
          <a:xfrm>
            <a:off x="4561523" y="6294755"/>
            <a:ext cx="2438400" cy="365125"/>
          </a:xfrm>
        </p:spPr>
        <p:txBody>
          <a:bodyPr/>
          <a:lstStyle/>
          <a:p>
            <a:pPr>
              <a:defRPr/>
            </a:pPr>
            <a:fld id="{F2AAB275-325F-4C2F-95E5-EA33A5F9F24C}" type="slidenum">
              <a:rPr lang="en-US" smtClean="0"/>
              <a:pPr>
                <a:defRPr/>
              </a:pPr>
              <a:t>8</a:t>
            </a:fld>
            <a:endParaRPr lang="en-US" dirty="0"/>
          </a:p>
        </p:txBody>
      </p:sp>
    </p:spTree>
    <p:extLst>
      <p:ext uri="{BB962C8B-B14F-4D97-AF65-F5344CB8AC3E}">
        <p14:creationId xmlns:p14="http://schemas.microsoft.com/office/powerpoint/2010/main" xmlns="" val="117476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2CDF756A-EBFE-44E2-ABDD-AF5D5437F932}" type="slidenum">
              <a:rPr lang="en-US" smtClean="0"/>
              <a:pPr>
                <a:defRPr/>
              </a:pPr>
              <a:t>9</a:t>
            </a:fld>
            <a:endParaRPr lang="en-US" dirty="0"/>
          </a:p>
        </p:txBody>
      </p:sp>
      <p:sp>
        <p:nvSpPr>
          <p:cNvPr id="28675" name="Başlık 4"/>
          <p:cNvSpPr>
            <a:spLocks noGrp="1"/>
          </p:cNvSpPr>
          <p:nvPr>
            <p:ph type="title"/>
          </p:nvPr>
        </p:nvSpPr>
        <p:spPr bwMode="auto">
          <a:xfrm>
            <a:off x="2925763" y="471488"/>
            <a:ext cx="5999162"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EĞİTİMSEL İHMALİ</a:t>
            </a:r>
          </a:p>
        </p:txBody>
      </p:sp>
      <p:sp>
        <p:nvSpPr>
          <p:cNvPr id="6" name="Yuvarlatılmış Dikdörtgen 5"/>
          <p:cNvSpPr/>
          <p:nvPr/>
        </p:nvSpPr>
        <p:spPr>
          <a:xfrm>
            <a:off x="1127760" y="1698624"/>
            <a:ext cx="9433560" cy="1684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ÇOCUĞUN GELİŞİMSEL VE EĞİTİMSEL İHTİYAÇLARININ TUTARLI OLARAK KARŞILANMAMASI</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3753</TotalTime>
  <Words>1410</Words>
  <Application>Microsoft Office PowerPoint</Application>
  <PresentationFormat>Özel</PresentationFormat>
  <Paragraphs>335</Paragraphs>
  <Slides>59</Slides>
  <Notes>17</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59</vt:i4>
      </vt:variant>
    </vt:vector>
  </HeadingPairs>
  <TitlesOfParts>
    <vt:vector size="62" baseType="lpstr">
      <vt:lpstr>Hava Akımı</vt:lpstr>
      <vt:lpstr>Microsoft Office Excel 97-2003 Çalışma Sayfası</vt:lpstr>
      <vt:lpstr>Çalışma Sayfası</vt:lpstr>
      <vt:lpstr>İHMAL VE İSTİSMARA YÖNELİK  YAŞAM BECERİLERİ KAZANDIRMA  SUNUSU    </vt:lpstr>
      <vt:lpstr>Slayt 2</vt:lpstr>
      <vt:lpstr>ÇOCUK İHMAL VE İSTİSMARI</vt:lpstr>
      <vt:lpstr>ÇOCUK İHMALİ</vt:lpstr>
      <vt:lpstr>İHMAL TÜRLERİ</vt:lpstr>
      <vt:lpstr>ÇOCUĞUN FİZİKSEL İHMALİ</vt:lpstr>
      <vt:lpstr>ÇOCUĞUN DUYGUSAL İHMALİ</vt:lpstr>
      <vt:lpstr>Video 1 Çocuk İhmali</vt:lpstr>
      <vt:lpstr>ÇOCUĞUN EĞİTİMSEL İHMALİ</vt:lpstr>
      <vt:lpstr>Slayt 10</vt:lpstr>
      <vt:lpstr>Slayt 11</vt:lpstr>
      <vt:lpstr>Slayt 12</vt:lpstr>
      <vt:lpstr>Slayt 13</vt:lpstr>
      <vt:lpstr>Slayt 14</vt:lpstr>
      <vt:lpstr>Slayt 15</vt:lpstr>
      <vt:lpstr>Slayt 16</vt:lpstr>
      <vt:lpstr>Slayt 17</vt:lpstr>
      <vt:lpstr>İSTİSMAR TÜRLERİ</vt:lpstr>
      <vt:lpstr>Slayt 19</vt:lpstr>
      <vt:lpstr>ÇOCUĞUN FİZİKSEL İSTİSMARI</vt:lpstr>
      <vt:lpstr>ÇOCUĞUN DUYGUSAL İSTİSMARI</vt:lpstr>
      <vt:lpstr>Slayt 22</vt:lpstr>
      <vt:lpstr>ÇOCUĞUN EKONOMİK İSTİSMARI</vt:lpstr>
      <vt:lpstr>ÇOCUĞUN CİNSEL İSTİSMARI</vt:lpstr>
      <vt:lpstr>Slayt 25</vt:lpstr>
      <vt:lpstr>CİNSEL İSTİSMARCILARIN YAKINLIK DERECELERİ</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Çocuklar Neden İstismar Edildiklerini Söylemezler?</vt:lpstr>
      <vt:lpstr>Çocuklar Ne Zaman İstismar Edildiklerini Söylerler? </vt:lpstr>
      <vt:lpstr>Slayt 51</vt:lpstr>
      <vt:lpstr>Slayt 52</vt:lpstr>
      <vt:lpstr>Slayt 53</vt:lpstr>
      <vt:lpstr>Slayt 54</vt:lpstr>
      <vt:lpstr>Slayt 55</vt:lpstr>
      <vt:lpstr>Slayt 56</vt:lpstr>
      <vt:lpstr>Slayt 57</vt:lpstr>
      <vt:lpstr>Slayt 58</vt:lpstr>
      <vt:lpstr>Slayt 59</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İHMAL VE İSTİSMARA YÖNELİK  YAŞAM BECERİLERİ KAZANDIRMA OKUL PROJESİ   YÖNETİCİ VE ÖĞRETMEN OTURUMLARI</dc:title>
  <dc:creator>MEB</dc:creator>
  <cp:lastModifiedBy>user</cp:lastModifiedBy>
  <cp:revision>275</cp:revision>
  <cp:lastPrinted>2015-11-25T08:25:55Z</cp:lastPrinted>
  <dcterms:created xsi:type="dcterms:W3CDTF">2014-08-27T07:34:05Z</dcterms:created>
  <dcterms:modified xsi:type="dcterms:W3CDTF">2022-11-11T11:53:01Z</dcterms:modified>
</cp:coreProperties>
</file>